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SpecialPlsOnTitleSld="0">
  <p:sldMasterIdLst>
    <p:sldMasterId id="2147483828" r:id="rId1"/>
  </p:sldMasterIdLst>
  <p:notesMasterIdLst>
    <p:notesMasterId r:id="rId2"/>
  </p:notesMasterIdLst>
  <p:handoutMasterIdLst>
    <p:handoutMasterId r:id="rId3"/>
  </p:handout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</p:sldIdLst>
  <p:sldSz cx="12192000" cy="6858000"/>
  <p:notesSz cx="6797675" cy="992663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present/>
    <p:sldAll/>
    <p:penClr>
      <a:prstClr val="red"/>
    </p:penClr>
    <p:extLst>
      <p:ext uri="{2FDB2607-1784-4EEB-B798-7EB5836EED8A}">
        <p14:showMediaCtrls xmlns:p14="http://schemas.microsoft.com/office/powerpoint/2010/main" val="1"/>
      </p:ext>
    </p:extLst>
  </p:showPr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9CF1AB2-1976-4502-BF36-3FF5EA218861}" styleName="보통 스타일 4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>
    <p:restoredLeft sz="14838" autoAdjust="0"/>
    <p:restoredTop sz="96370" autoAdjust="0"/>
  </p:normalViewPr>
  <p:slideViewPr>
    <p:cSldViewPr snapToGrid="0">
      <p:cViewPr varScale="1">
        <p:scale>
          <a:sx n="100" d="100"/>
          <a:sy n="100" d="100"/>
        </p:scale>
        <p:origin x="642" y="108"/>
      </p:cViewPr>
      <p:guideLst>
        <p:guide orient="horz" pos="617"/>
        <p:guide pos="369"/>
        <p:guide pos="2887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50" d="100"/>
        <a:sy n="150" d="100"/>
      </p:scale>
      <p:origin x="0" y="0"/>
    </p:cViewPr>
  </p:notesTextViewPr>
  <p:notesViewPr>
    <p:cSldViewPr snapToGrid="0">
      <p:cViewPr varScale="1">
        <p:scale>
          <a:sx n="60" d="100"/>
          <a:sy n="60" d="100"/>
        </p:scale>
        <p:origin x="3288" y="38"/>
      </p:cViewPr>
    </p:cSldViewPr>
  </p:notes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7.xml"  /><Relationship Id="rId11" Type="http://schemas.openxmlformats.org/officeDocument/2006/relationships/slide" Target="slides/slide8.xml"  /><Relationship Id="rId12" Type="http://schemas.openxmlformats.org/officeDocument/2006/relationships/slide" Target="slides/slide9.xml"  /><Relationship Id="rId13" Type="http://schemas.openxmlformats.org/officeDocument/2006/relationships/slide" Target="slides/slide10.xml"  /><Relationship Id="rId14" Type="http://schemas.openxmlformats.org/officeDocument/2006/relationships/slide" Target="slides/slide11.xml"  /><Relationship Id="rId15" Type="http://schemas.openxmlformats.org/officeDocument/2006/relationships/presProps" Target="presProps.xml"  /><Relationship Id="rId16" Type="http://schemas.openxmlformats.org/officeDocument/2006/relationships/viewProps" Target="viewProps.xml"  /><Relationship Id="rId17" Type="http://schemas.openxmlformats.org/officeDocument/2006/relationships/theme" Target="theme/theme1.xml"  /><Relationship Id="rId18" Type="http://schemas.openxmlformats.org/officeDocument/2006/relationships/tableStyles" Target="tableStyles.xml"  /><Relationship Id="rId2" Type="http://schemas.openxmlformats.org/officeDocument/2006/relationships/notesMaster" Target="notesMasters/notesMaster1.xml"  /><Relationship Id="rId3" Type="http://schemas.openxmlformats.org/officeDocument/2006/relationships/handoutMaster" Target="handoutMasters/handoutMaster1.xml"  /><Relationship Id="rId4" Type="http://schemas.openxmlformats.org/officeDocument/2006/relationships/slide" Target="slides/slide1.xml"  /><Relationship Id="rId5" Type="http://schemas.openxmlformats.org/officeDocument/2006/relationships/slide" Target="slides/slide2.xml"  /><Relationship Id="rId6" Type="http://schemas.openxmlformats.org/officeDocument/2006/relationships/slide" Target="slides/slide3.xml"  /><Relationship Id="rId7" Type="http://schemas.openxmlformats.org/officeDocument/2006/relationships/slide" Target="slides/slide4.xml"  /><Relationship Id="rId8" Type="http://schemas.openxmlformats.org/officeDocument/2006/relationships/slide" Target="slides/slide5.xml"  /><Relationship Id="rId9" Type="http://schemas.openxmlformats.org/officeDocument/2006/relationships/slide" Target="slides/slide6.xml"  /></Relationships>
</file>

<file path=ppt/handoutMasters/_rels/handout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3.xml"  /></Relationships>
</file>

<file path=ppt/handoutMasters/handoutMaster1.xml><?xml version="1.0" encoding="utf-8"?>
<p:handout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2" y="3"/>
            <a:ext cx="2946247" cy="498328"/>
          </a:xfrm>
          <a:prstGeom prst="rect">
            <a:avLst/>
          </a:prstGeom>
        </p:spPr>
        <p:txBody>
          <a:bodyPr vert="horz" lIns="92097" tIns="46048" rIns="92097" bIns="46048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49827" y="3"/>
            <a:ext cx="2946246" cy="498328"/>
          </a:xfrm>
          <a:prstGeom prst="rect">
            <a:avLst/>
          </a:prstGeom>
        </p:spPr>
        <p:txBody>
          <a:bodyPr vert="horz" lIns="92097" tIns="46048" rIns="92097" bIns="46048"/>
          <a:lstStyle>
            <a:lvl1pPr algn="r">
              <a:defRPr sz="1200"/>
            </a:lvl1pPr>
          </a:lstStyle>
          <a:p>
            <a:pPr lvl="0">
              <a:defRPr/>
            </a:pPr>
            <a:fld id="{A505AFF9-9F16-4904-A284-38604BF9AC39}" type="datetime1">
              <a:rPr lang="ko-KR" altLang="en-US"/>
              <a:pPr lvl="0">
                <a:defRPr/>
              </a:pPr>
              <a:t>2023-10-28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2" y="9428312"/>
            <a:ext cx="2946247" cy="498328"/>
          </a:xfrm>
          <a:prstGeom prst="rect">
            <a:avLst/>
          </a:prstGeom>
        </p:spPr>
        <p:txBody>
          <a:bodyPr vert="horz" lIns="92097" tIns="46048" rIns="92097" bIns="46048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49827" y="9428312"/>
            <a:ext cx="2946246" cy="498328"/>
          </a:xfrm>
          <a:prstGeom prst="rect">
            <a:avLst/>
          </a:prstGeom>
        </p:spPr>
        <p:txBody>
          <a:bodyPr vert="horz" lIns="92097" tIns="46048" rIns="92097" bIns="46048" anchor="b"/>
          <a:lstStyle>
            <a:lvl1pPr algn="r">
              <a:defRPr sz="1200"/>
            </a:lvl1pPr>
          </a:lstStyle>
          <a:p>
            <a:pPr lvl="0">
              <a:defRPr/>
            </a:pPr>
            <a:fld id="{84E2B1CD-2F55-4D71-B37B-2674B6440B9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2" y="0"/>
            <a:ext cx="2945660" cy="498056"/>
          </a:xfrm>
          <a:prstGeom prst="rect">
            <a:avLst/>
          </a:prstGeom>
        </p:spPr>
        <p:txBody>
          <a:bodyPr vert="horz" lIns="92097" tIns="46048" rIns="92097" bIns="46048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4" y="0"/>
            <a:ext cx="2945660" cy="498056"/>
          </a:xfrm>
          <a:prstGeom prst="rect">
            <a:avLst/>
          </a:prstGeom>
        </p:spPr>
        <p:txBody>
          <a:bodyPr vert="horz" lIns="92097" tIns="46048" rIns="92097" bIns="46048"/>
          <a:lstStyle>
            <a:lvl1pPr algn="r">
              <a:defRPr sz="1200"/>
            </a:lvl1pPr>
          </a:lstStyle>
          <a:p>
            <a:pPr lvl="0">
              <a:defRPr/>
            </a:pPr>
            <a:fld id="{0FD0F651-DFA7-480B-980E-8482D0B43E22}" type="datetime1">
              <a:rPr lang="ko-KR" altLang="en-US"/>
              <a:pPr lvl="0">
                <a:defRPr/>
              </a:pPr>
              <a:t>2023-10-28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420688" y="1239838"/>
            <a:ext cx="5956300" cy="33512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097" tIns="46048" rIns="92097" bIns="46048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77198"/>
            <a:ext cx="5438140" cy="3908614"/>
          </a:xfrm>
          <a:prstGeom prst="rect">
            <a:avLst/>
          </a:prstGeom>
        </p:spPr>
        <p:txBody>
          <a:bodyPr vert="horz" lIns="92097" tIns="46048" rIns="92097" bIns="46048"/>
          <a:lstStyle/>
          <a:p>
            <a:pPr lvl="0">
              <a:defRPr/>
            </a:pPr>
            <a:r>
              <a:rPr lang="ko-KR" altLang="en-US"/>
              <a:t>마스터 텍스트 스타일 편집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2" y="9428586"/>
            <a:ext cx="2945660" cy="498055"/>
          </a:xfrm>
          <a:prstGeom prst="rect">
            <a:avLst/>
          </a:prstGeom>
        </p:spPr>
        <p:txBody>
          <a:bodyPr vert="horz" lIns="92097" tIns="46048" rIns="92097" bIns="46048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4" y="9428586"/>
            <a:ext cx="2945660" cy="498055"/>
          </a:xfrm>
          <a:prstGeom prst="rect">
            <a:avLst/>
          </a:prstGeom>
        </p:spPr>
        <p:txBody>
          <a:bodyPr vert="horz" lIns="92097" tIns="46048" rIns="92097" bIns="46048" anchor="b"/>
          <a:lstStyle>
            <a:lvl1pPr algn="r">
              <a:defRPr sz="1200"/>
            </a:lvl1pPr>
          </a:lstStyle>
          <a:p>
            <a:pPr lvl="0">
              <a:defRPr/>
            </a:pPr>
            <a:fld id="{32026AFD-2395-400D-A705-29FBA0326DD5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1.jpeg"  /></Relationships>
</file>

<file path=ppt/slideLayouts/_rels/slideLayout1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1.jpeg"  /></Relationships>
</file>

<file path=ppt/slideLayouts/_rels/slideLayout1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1.jpeg"  /><Relationship Id="rId3" Type="http://schemas.openxmlformats.org/officeDocument/2006/relationships/image" Target="../media/image2.jpeg"  /></Relationships>
</file>

<file path=ppt/slideLayouts/_rels/slideLayout1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3.jpeg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35347-875C-471D-8E44-4FDA60CA3AEB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704351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35347-875C-471D-8E44-4FDA60CA3AEB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83710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35347-875C-471D-8E44-4FDA60CA3AEB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232789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EE98B655-C59E-064C-9A88-ACB480C5FAB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슬라이드 번호 개체 틀 3">
            <a:extLst>
              <a:ext uri="{FF2B5EF4-FFF2-40B4-BE49-F238E27FC236}">
                <a16:creationId xmlns:a16="http://schemas.microsoft.com/office/drawing/2014/main" id="{E8304316-4DCA-4030-9A8A-41853F492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defRPr>
            </a:lvl1pPr>
          </a:lstStyle>
          <a:p>
            <a:fld id="{090487B8-7171-4303-B1F9-352EBA8CADD7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294717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EE98B655-C59E-064C-9A88-ACB480C5FAB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슬라이드 번호 개체 틀 3">
            <a:extLst>
              <a:ext uri="{FF2B5EF4-FFF2-40B4-BE49-F238E27FC236}">
                <a16:creationId xmlns:a16="http://schemas.microsoft.com/office/drawing/2014/main" id="{E8304316-4DCA-4030-9A8A-41853F492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defRPr>
            </a:lvl1pPr>
          </a:lstStyle>
          <a:p>
            <a:fld id="{090487B8-7171-4303-B1F9-352EBA8CADD7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507113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EE98B655-C59E-064C-9A88-ACB480C5FAB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슬라이드 번호 개체 틀 3">
            <a:extLst>
              <a:ext uri="{FF2B5EF4-FFF2-40B4-BE49-F238E27FC236}">
                <a16:creationId xmlns:a16="http://schemas.microsoft.com/office/drawing/2014/main" id="{E8304316-4DCA-4030-9A8A-41853F492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defRPr>
            </a:lvl1pPr>
          </a:lstStyle>
          <a:p>
            <a:fld id="{090487B8-7171-4303-B1F9-352EBA8CADD7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895BF44-0D8A-43A9-A95D-20E1B8CF800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22952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270009-3912-4545-90C1-974048C36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E95DBA5-9FD5-4F50-9BB6-DFE8A34028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A1A95CD-1758-451A-A1E2-6945480120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1DBDE24-6036-439A-A98D-2ED93CE9D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35347-875C-471D-8E44-4FDA60CA3AEB}" type="slidenum">
              <a:rPr lang="ko-KR" altLang="en-US" smtClean="0"/>
              <a:t>‹#›</a:t>
            </a:fld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AC67678-CA47-49F8-B8AE-8CAD7220027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7777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35347-875C-471D-8E44-4FDA60CA3AEB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056768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35347-875C-471D-8E44-4FDA60CA3AEB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518052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35347-875C-471D-8E44-4FDA60CA3AEB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087631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35347-875C-471D-8E44-4FDA60CA3AEB}" type="slidenum">
              <a:rPr lang="ko-KR" altLang="en-US" smtClean="0"/>
              <a:t>‹#›</a:t>
            </a:fld>
            <a:endParaRPr lang="ko-KR" alt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42453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35347-875C-471D-8E44-4FDA60CA3AEB}" type="slidenum">
              <a:rPr lang="ko-KR" altLang="en-US" smtClean="0"/>
              <a:t>‹#›</a:t>
            </a:fld>
            <a:endParaRPr lang="ko-KR" alt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9540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35347-875C-471D-8E44-4FDA60CA3AEB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256415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35347-875C-471D-8E44-4FDA60CA3AEB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708489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dirty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35347-875C-471D-8E44-4FDA60CA3AEB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50435462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slideLayout" Target="../slideLayouts/slideLayout12.xml"  /><Relationship Id="rId13" Type="http://schemas.openxmlformats.org/officeDocument/2006/relationships/slideLayout" Target="../slideLayouts/slideLayout13.xml"  /><Relationship Id="rId14" Type="http://schemas.openxmlformats.org/officeDocument/2006/relationships/slideLayout" Target="../slideLayouts/slideLayout14.xml"  /><Relationship Id="rId15" Type="http://schemas.openxmlformats.org/officeDocument/2006/relationships/slideLayout" Target="../slideLayouts/slideLayout15.xml"  /><Relationship Id="rId16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035347-875C-471D-8E44-4FDA60CA3AEB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412184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  <p:sldLayoutId id="2147483736" r:id="rId12"/>
    <p:sldLayoutId id="2147483768" r:id="rId13"/>
    <p:sldLayoutId id="2147483781" r:id="rId14"/>
    <p:sldLayoutId id="2147483782" r:id="rId15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Relationship Id="rId2" Type="http://schemas.openxmlformats.org/officeDocument/2006/relationships/image" Target="../media/image4.jpeg"  /><Relationship Id="rId3" Type="http://schemas.openxmlformats.org/officeDocument/2006/relationships/image" Target="../media/image5.png"  /><Relationship Id="rId4" Type="http://schemas.openxmlformats.org/officeDocument/2006/relationships/image" Target="../media/image6.pn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4.xml"  /><Relationship Id="rId2" Type="http://schemas.openxmlformats.org/officeDocument/2006/relationships/image" Target="../media/image9.jpeg"  /><Relationship Id="rId3" Type="http://schemas.openxmlformats.org/officeDocument/2006/relationships/image" Target="../media/image6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6.jpe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4.xml"  /><Relationship Id="rId2" Type="http://schemas.openxmlformats.org/officeDocument/2006/relationships/image" Target="../media/image7.jpe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4.xml"  /><Relationship Id="rId2" Type="http://schemas.openxmlformats.org/officeDocument/2006/relationships/image" Target="../media/image8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4.xml"  /><Relationship Id="rId2" Type="http://schemas.openxmlformats.org/officeDocument/2006/relationships/image" Target="../media/image9.jpeg"  /><Relationship Id="rId3" Type="http://schemas.openxmlformats.org/officeDocument/2006/relationships/image" Target="../media/image6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4.xml"  /><Relationship Id="rId2" Type="http://schemas.openxmlformats.org/officeDocument/2006/relationships/image" Target="../media/image9.jpeg"  /><Relationship Id="rId3" Type="http://schemas.openxmlformats.org/officeDocument/2006/relationships/image" Target="../media/image6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4.xml"  /><Relationship Id="rId2" Type="http://schemas.openxmlformats.org/officeDocument/2006/relationships/image" Target="../media/image9.jpeg"  /><Relationship Id="rId3" Type="http://schemas.openxmlformats.org/officeDocument/2006/relationships/image" Target="../media/image6.png"  /><Relationship Id="rId4" Type="http://schemas.openxmlformats.org/officeDocument/2006/relationships/image" Target="../media/image10.jpeg"  /><Relationship Id="rId5" Type="http://schemas.openxmlformats.org/officeDocument/2006/relationships/image" Target="../media/image11.jpeg"  /><Relationship Id="rId6" Type="http://schemas.openxmlformats.org/officeDocument/2006/relationships/image" Target="../media/image12.jpe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4.xml"  /><Relationship Id="rId2" Type="http://schemas.openxmlformats.org/officeDocument/2006/relationships/image" Target="../media/image9.jpeg"  /><Relationship Id="rId3" Type="http://schemas.openxmlformats.org/officeDocument/2006/relationships/image" Target="../media/image6.png"  /><Relationship Id="rId4" Type="http://schemas.openxmlformats.org/officeDocument/2006/relationships/image" Target="../media/image13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4.xml"  /><Relationship Id="rId2" Type="http://schemas.openxmlformats.org/officeDocument/2006/relationships/image" Target="../media/image9.jpeg"  /><Relationship Id="rId3" Type="http://schemas.openxmlformats.org/officeDocument/2006/relationships/image" Target="../media/image6.png"  /><Relationship Id="rId4" Type="http://schemas.openxmlformats.org/officeDocument/2006/relationships/image" Target="../media/image10.jpeg"  /><Relationship Id="rId5" Type="http://schemas.openxmlformats.org/officeDocument/2006/relationships/image" Target="../media/image12.jpeg"  /><Relationship Id="rId6" Type="http://schemas.openxmlformats.org/officeDocument/2006/relationships/image" Target="../media/image11.jpe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4.xml"  /><Relationship Id="rId2" Type="http://schemas.openxmlformats.org/officeDocument/2006/relationships/image" Target="../media/image9.jpeg"  /><Relationship Id="rId3" Type="http://schemas.openxmlformats.org/officeDocument/2006/relationships/image" Target="../media/image6.png"  /><Relationship Id="rId4" Type="http://schemas.openxmlformats.org/officeDocument/2006/relationships/image" Target="../media/image14.png"  /><Relationship Id="rId5" Type="http://schemas.openxmlformats.org/officeDocument/2006/relationships/image" Target="../media/image15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타원 4"/>
          <p:cNvSpPr/>
          <p:nvPr/>
        </p:nvSpPr>
        <p:spPr>
          <a:xfrm>
            <a:off x="2116259" y="2475999"/>
            <a:ext cx="846016" cy="829175"/>
          </a:xfrm>
          <a:prstGeom prst="ellipse">
            <a:avLst/>
          </a:prstGeom>
          <a:solidFill>
            <a:srgbClr val="70a7ce"/>
          </a:solidFill>
          <a:ln>
            <a:solidFill>
              <a:srgbClr val="70a7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144000" rIns="72000" bIns="72000" anchor="ctr"/>
          <a:lstStyle/>
          <a:p>
            <a:pPr algn="ctr">
              <a:defRPr/>
            </a:pPr>
            <a:r>
              <a:rPr lang="en-US" altLang="ko-KR" sz="4400" b="1">
                <a:latin typeface="+mj-ea"/>
                <a:ea typeface="+mj-ea"/>
                <a:cs typeface="KoPubWorld돋움체 Bold"/>
              </a:rPr>
              <a:t>Ⅰ</a:t>
            </a:r>
            <a:endParaRPr lang="ko-KR" altLang="en-US" sz="2400" b="1">
              <a:latin typeface="+mj-ea"/>
              <a:ea typeface="+mj-ea"/>
              <a:cs typeface="KoPubWorld돋움체 Bold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991225" y="1847850"/>
            <a:ext cx="4333875" cy="1354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>
                <a:solidFill>
                  <a:srgbClr val="0070c0"/>
                </a:solidFill>
              </a:rPr>
              <a:t>2022</a:t>
            </a:r>
            <a:endParaRPr lang="en-US" altLang="ko-KR">
              <a:solidFill>
                <a:srgbClr val="0070c0"/>
              </a:solidFill>
            </a:endParaRPr>
          </a:p>
          <a:p>
            <a:pPr algn="ctr">
              <a:defRPr/>
            </a:pPr>
            <a:r>
              <a:rPr lang="ko-KR" altLang="en-US">
                <a:solidFill>
                  <a:srgbClr val="002060"/>
                </a:solidFill>
              </a:rPr>
              <a:t>모빌리티소부장 사업본부</a:t>
            </a:r>
            <a:endParaRPr lang="ko-KR" altLang="en-US">
              <a:solidFill>
                <a:srgbClr val="002060"/>
              </a:solidFill>
            </a:endParaRPr>
          </a:p>
          <a:p>
            <a:pPr algn="ctr">
              <a:defRPr/>
            </a:pPr>
            <a:endParaRPr lang="en-US" altLang="ko-KR">
              <a:solidFill>
                <a:srgbClr val="002060"/>
              </a:solidFill>
            </a:endParaRPr>
          </a:p>
          <a:p>
            <a:pPr algn="ctr">
              <a:defRPr/>
            </a:pPr>
            <a:r>
              <a:rPr lang="en-US" altLang="ko-KR" sz="2800" b="1">
                <a:solidFill>
                  <a:srgbClr val="ff0000"/>
                </a:solidFill>
              </a:rPr>
              <a:t>2</a:t>
            </a:r>
            <a:r>
              <a:rPr lang="ko-KR" altLang="en-US" sz="2800" b="1">
                <a:solidFill>
                  <a:srgbClr val="ff0000"/>
                </a:solidFill>
              </a:rPr>
              <a:t>차년도 사업운영 계획</a:t>
            </a:r>
            <a:endParaRPr lang="ko-KR" altLang="en-US" sz="2800" b="1">
              <a:solidFill>
                <a:srgbClr val="ff0000"/>
              </a:solidFill>
            </a:endParaRPr>
          </a:p>
        </p:txBody>
      </p:sp>
      <p:grpSp>
        <p:nvGrpSpPr>
          <p:cNvPr id="9" name="그룹 8"/>
          <p:cNvGrpSpPr/>
          <p:nvPr/>
        </p:nvGrpSpPr>
        <p:grpSpPr>
          <a:xfrm rot="0">
            <a:off x="0" y="0"/>
            <a:ext cx="10296144" cy="6858000"/>
            <a:chOff x="0" y="0"/>
            <a:chExt cx="10296144" cy="6858000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0" y="0"/>
              <a:ext cx="10296144" cy="6858000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1473200" y="1460500"/>
              <a:ext cx="825500" cy="1485900"/>
            </a:xfrm>
            <a:prstGeom prst="rect">
              <a:avLst/>
            </a:prstGeom>
            <a:solidFill>
              <a:srgbClr val="065c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3771900" y="1503670"/>
            <a:ext cx="3908249" cy="49244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600" spc="-150">
                <a:solidFill>
                  <a:srgbClr val="404040"/>
                </a:solidFill>
                <a:latin typeface="에스코어 드림 7 ExtraBold"/>
                <a:ea typeface="에스코어 드림 7 ExtraBold"/>
              </a:rPr>
              <a:t>Si-Tech Innovation Award</a:t>
            </a:r>
            <a:endParaRPr lang="ko-KR" altLang="en-US" sz="2600" spc="-150">
              <a:solidFill>
                <a:srgbClr val="404040"/>
              </a:solidFill>
              <a:latin typeface="에스코어 드림 7 ExtraBold"/>
              <a:ea typeface="에스코어 드림 7 ExtraBold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771900" y="2029703"/>
            <a:ext cx="7778091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600" spc="-150">
                <a:solidFill>
                  <a:srgbClr val="404040"/>
                </a:solidFill>
                <a:latin typeface="에스코어 드림 7 ExtraBold"/>
                <a:ea typeface="에스코어 드림 7 ExtraBold"/>
              </a:rPr>
              <a:t>DSC </a:t>
            </a:r>
            <a:r>
              <a:rPr lang="ko-KR" altLang="en-US" sz="3600" spc="-150">
                <a:solidFill>
                  <a:srgbClr val="404040"/>
                </a:solidFill>
                <a:latin typeface="에스코어 드림 7 ExtraBold"/>
                <a:ea typeface="에스코어 드림 7 ExtraBold"/>
              </a:rPr>
              <a:t>모빌리티 창의과학신기술 경진대회</a:t>
            </a:r>
            <a:endParaRPr lang="ko-KR" altLang="en-US" sz="3600" spc="-150">
              <a:solidFill>
                <a:srgbClr val="404040"/>
              </a:solidFill>
              <a:latin typeface="에스코어 드림 7 ExtraBold"/>
              <a:ea typeface="에스코어 드림 7 ExtraBold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642859" y="4202147"/>
            <a:ext cx="2125980" cy="155857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spcAft>
                <a:spcPts val="1000"/>
              </a:spcAft>
              <a:defRPr/>
            </a:pPr>
            <a:r>
              <a:rPr lang="ko-KR" altLang="en-US" sz="2400" spc="-150">
                <a:solidFill>
                  <a:srgbClr val="404040"/>
                </a:solidFill>
                <a:latin typeface="에스코어 드림 7 ExtraBold"/>
                <a:ea typeface="에스코어 드림 7 ExtraBold"/>
              </a:rPr>
              <a:t>인공지능학부생</a:t>
            </a:r>
            <a:endParaRPr lang="ko-KR" altLang="en-US" sz="2400" spc="-150">
              <a:solidFill>
                <a:srgbClr val="404040"/>
              </a:solidFill>
              <a:latin typeface="에스코어 드림 7 ExtraBold"/>
              <a:ea typeface="에스코어 드림 7 ExtraBold"/>
            </a:endParaRPr>
          </a:p>
          <a:p>
            <a:pPr algn="ctr">
              <a:spcAft>
                <a:spcPts val="1000"/>
              </a:spcAft>
              <a:defRPr/>
            </a:pPr>
            <a:r>
              <a:rPr lang="ko-KR" altLang="en-US" sz="2800" spc="-150">
                <a:solidFill>
                  <a:srgbClr val="404040"/>
                </a:solidFill>
                <a:latin typeface="에스코어 드림 7 ExtraBold"/>
                <a:ea typeface="에스코어 드림 7 ExtraBold"/>
              </a:rPr>
              <a:t>공주대학교</a:t>
            </a:r>
            <a:endParaRPr lang="ko-KR" altLang="en-US" sz="2800" spc="-150">
              <a:solidFill>
                <a:srgbClr val="404040"/>
              </a:solidFill>
              <a:latin typeface="에스코어 드림 7 ExtraBold"/>
              <a:ea typeface="에스코어 드림 7 ExtraBold"/>
            </a:endParaRPr>
          </a:p>
          <a:p>
            <a:pPr algn="ctr">
              <a:spcAft>
                <a:spcPts val="1000"/>
              </a:spcAft>
              <a:defRPr/>
            </a:pPr>
            <a:r>
              <a:rPr lang="ko-KR" altLang="en-US" sz="2800" spc="600">
                <a:solidFill>
                  <a:srgbClr val="404040"/>
                </a:solidFill>
                <a:latin typeface="에스코어 드림 7 ExtraBold"/>
                <a:ea typeface="에스코어 드림 7 ExtraBold"/>
              </a:rPr>
              <a:t>손 건 희</a:t>
            </a:r>
            <a:endParaRPr lang="ko-KR" altLang="en-US" sz="2800" spc="600">
              <a:solidFill>
                <a:srgbClr val="404040"/>
              </a:solidFill>
              <a:latin typeface="에스코어 드림 7 ExtraBold"/>
              <a:ea typeface="에스코어 드림 7 ExtraBold"/>
            </a:endParaRPr>
          </a:p>
        </p:txBody>
      </p:sp>
      <p:pic>
        <p:nvPicPr>
          <p:cNvPr id="1029" name="_x173491720" descr="EMB0000231c2d69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9823497" y="314057"/>
            <a:ext cx="1945847" cy="534011"/>
          </a:xfrm>
          <a:prstGeom prst="rect">
            <a:avLst/>
          </a:prstGeom>
          <a:noFill/>
        </p:spPr>
      </p:pic>
      <p:sp>
        <p:nvSpPr>
          <p:cNvPr id="19" name="TextBox 18"/>
          <p:cNvSpPr txBox="1"/>
          <p:nvPr/>
        </p:nvSpPr>
        <p:spPr>
          <a:xfrm>
            <a:off x="3771898" y="2728960"/>
            <a:ext cx="3615692" cy="45048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400" spc="-150">
                <a:solidFill>
                  <a:srgbClr val="404040"/>
                </a:solidFill>
                <a:latin typeface="에스코어 드림 7 ExtraBold"/>
                <a:ea typeface="에스코어 드림 7 ExtraBold"/>
              </a:rPr>
              <a:t>기술 제안명 </a:t>
            </a:r>
            <a:r>
              <a:rPr lang="en-US" altLang="ko-KR" sz="2400" spc="-150">
                <a:solidFill>
                  <a:srgbClr val="404040"/>
                </a:solidFill>
                <a:latin typeface="에스코어 드림 7 ExtraBold"/>
                <a:ea typeface="에스코어 드림 7 ExtraBold"/>
              </a:rPr>
              <a:t>: </a:t>
            </a:r>
            <a:r>
              <a:rPr lang="ko-KR" altLang="en-US" sz="2400" spc="-150">
                <a:solidFill>
                  <a:srgbClr val="404040"/>
                </a:solidFill>
                <a:latin typeface="에스코어 드림 7 ExtraBold"/>
                <a:ea typeface="에스코어 드림 7 ExtraBold"/>
              </a:rPr>
              <a:t> 미니 청소로봇</a:t>
            </a:r>
            <a:endParaRPr lang="ko-KR" altLang="en-US" sz="2400" spc="-150">
              <a:solidFill>
                <a:srgbClr val="404040"/>
              </a:solidFill>
              <a:latin typeface="에스코어 드림 7 ExtraBold"/>
              <a:ea typeface="에스코어 드림 7 Extra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125505" y="271821"/>
            <a:ext cx="994152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xmlns:mc="http://schemas.openxmlformats.org/markup-compatibility/2006" xmlns:hp="http://schemas.haansoft.com/office/presentation/8.0" lang="en-US" altLang="ko-KR" sz="2800" b="1" mc:Ignorable="hp" hp:hslEmbossed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+mj-ea"/>
                <a:ea typeface="+mj-ea"/>
                <a:cs typeface="KoPubWorld돋움체 Bold"/>
              </a:rPr>
              <a:t>6. </a:t>
            </a:r>
            <a:r>
              <a:rPr xmlns:mc="http://schemas.openxmlformats.org/markup-compatibility/2006" xmlns:hp="http://schemas.haansoft.com/office/presentation/8.0" lang="ko-KR" altLang="en-US" sz="2800" b="1" mc:Ignorable="hp" hp:hslEmbossed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+mj-ea"/>
                <a:ea typeface="+mj-ea"/>
                <a:cs typeface="KoPubWorld돋움체 Bold"/>
              </a:rPr>
              <a:t>제안 기술 실증 방법</a:t>
            </a:r>
            <a:endParaRPr xmlns:mc="http://schemas.openxmlformats.org/markup-compatibility/2006" xmlns:hp="http://schemas.haansoft.com/office/presentation/8.0" lang="ko-KR" altLang="en-US" sz="2800" b="1" spc="-150" mc:Ignorable="hp" hp:hslEmbossed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latin typeface="+mj-ea"/>
              <a:ea typeface="+mj-ea"/>
              <a:cs typeface="KoPubWorld돋움체 Bold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/>
          <a:srcRect t="13190" r="92500" b="79440"/>
          <a:stretch>
            <a:fillRect/>
          </a:stretch>
        </p:blipFill>
        <p:spPr>
          <a:xfrm>
            <a:off x="8965" y="904514"/>
            <a:ext cx="914400" cy="505277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923363" y="1031158"/>
            <a:ext cx="3597201" cy="4308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10000"/>
              </a:lnSpc>
              <a:defRPr/>
            </a:pPr>
            <a:r>
              <a:rPr lang="ko-KR" altLang="en-US" sz="2000">
                <a:solidFill>
                  <a:srgbClr val="004ca0"/>
                </a:solidFill>
                <a:latin typeface="KoPubWorld돋움체 Bold"/>
                <a:ea typeface="KoPubWorld돋움체 Bold"/>
                <a:cs typeface="KoPubWorld돋움체 Bold"/>
              </a:rPr>
              <a:t>자율주행 청소로봇의 실증 방법</a:t>
            </a:r>
            <a:endParaRPr lang="ko-KR" altLang="en-US" sz="2000">
              <a:solidFill>
                <a:srgbClr val="004ca0"/>
              </a:solidFill>
              <a:latin typeface="KoPubWorld돋움체 Bold"/>
              <a:ea typeface="KoPubWorld돋움체 Bold"/>
              <a:cs typeface="KoPubWorld돋움체 Bold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86577" y="1521910"/>
            <a:ext cx="11618847" cy="43531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0000" indent="-180000">
              <a:spcBef>
                <a:spcPts val="600"/>
              </a:spcBef>
              <a:spcAft>
                <a:spcPts val="600"/>
              </a:spcAft>
              <a:buFontTx/>
              <a:buChar char="-"/>
              <a:defRPr/>
            </a:pPr>
            <a:r>
              <a:rPr lang="en-US" altLang="ko-KR" sz="2000">
                <a:latin typeface="KoPub돋움체 Medium"/>
                <a:ea typeface="KoPub돋움체 Medium"/>
              </a:rPr>
              <a:t> </a:t>
            </a:r>
            <a:r>
              <a:rPr lang="ko-KR" altLang="en-US" sz="2000">
                <a:latin typeface="KoPub돋움체 Medium"/>
                <a:ea typeface="KoPub돋움체 Medium"/>
              </a:rPr>
              <a:t>이번 모빌리티 창의과학기술대회를 진행하면서 자율주행 차에대한 관심에 전반적으로 커졌고 미래의 모빌리티 시장을 이끌 기술에 대해도 찾아보면서 많은 것을 배울 수 있었습니다</a:t>
            </a:r>
            <a:r>
              <a:rPr lang="en-US" altLang="ko-KR" sz="2000">
                <a:latin typeface="KoPub돋움체 Medium"/>
                <a:ea typeface="KoPub돋움체 Medium"/>
              </a:rPr>
              <a:t>.</a:t>
            </a:r>
            <a:r>
              <a:rPr lang="ko-KR" altLang="en-US" sz="2000">
                <a:latin typeface="KoPub돋움체 Medium"/>
                <a:ea typeface="KoPub돋움체 Medium"/>
              </a:rPr>
              <a:t> </a:t>
            </a:r>
            <a:endParaRPr lang="ko-KR" altLang="en-US" sz="2000">
              <a:latin typeface="KoPub돋움체 Medium"/>
              <a:ea typeface="KoPub돋움체 Medium"/>
            </a:endParaRPr>
          </a:p>
          <a:p>
            <a:pPr marL="180000" indent="-180000">
              <a:spcBef>
                <a:spcPts val="600"/>
              </a:spcBef>
              <a:spcAft>
                <a:spcPts val="600"/>
              </a:spcAft>
              <a:buFontTx/>
              <a:buChar char="-"/>
              <a:defRPr/>
            </a:pPr>
            <a:r>
              <a:rPr lang="ko-KR" altLang="en-US" sz="2000">
                <a:latin typeface="KoPub돋움체 Medium"/>
                <a:ea typeface="KoPub돋움체 Medium"/>
              </a:rPr>
              <a:t>해당 대회가 시험기간과 겹치면서 실질적인 모터구동은 못해보았습니다</a:t>
            </a:r>
            <a:r>
              <a:rPr lang="en-US" altLang="ko-KR" sz="2000">
                <a:latin typeface="KoPub돋움체 Medium"/>
                <a:ea typeface="KoPub돋움체 Medium"/>
              </a:rPr>
              <a:t>.</a:t>
            </a:r>
            <a:endParaRPr lang="en-US" altLang="ko-KR" sz="2000">
              <a:latin typeface="KoPub돋움체 Medium"/>
              <a:ea typeface="KoPub돋움체 Medium"/>
            </a:endParaRPr>
          </a:p>
          <a:p>
            <a:pPr marL="180000" indent="-180000">
              <a:spcBef>
                <a:spcPts val="600"/>
              </a:spcBef>
              <a:spcAft>
                <a:spcPts val="600"/>
              </a:spcAft>
              <a:buFontTx/>
              <a:buChar char="-"/>
              <a:defRPr/>
            </a:pPr>
            <a:r>
              <a:rPr lang="ko-KR" altLang="en-US" sz="2000">
                <a:latin typeface="KoPub돋움체 Medium"/>
                <a:ea typeface="KoPub돋움체 Medium"/>
              </a:rPr>
              <a:t>하지만 미래에 자율주행차의 시대에서 자율주행 차가 안전하게 운행할 수 있도록 주위 환경을 만드는 로봇 시장도 성장할 수 있을 것이라고 생각하게 되었고 그러므로써 도로 갓길에 있는 쓰래기</a:t>
            </a:r>
            <a:r>
              <a:rPr lang="en-US" altLang="ko-KR" sz="2000">
                <a:latin typeface="KoPub돋움체 Medium"/>
                <a:ea typeface="KoPub돋움체 Medium"/>
              </a:rPr>
              <a:t>,</a:t>
            </a:r>
            <a:r>
              <a:rPr lang="ko-KR" altLang="en-US" sz="2000">
                <a:latin typeface="KoPub돋움체 Medium"/>
                <a:ea typeface="KoPub돋움체 Medium"/>
              </a:rPr>
              <a:t> 낙엽과 같은 것을 정리하는 로봇을 상상하며 구현하게 되었습니다</a:t>
            </a:r>
            <a:r>
              <a:rPr lang="en-US" altLang="ko-KR" sz="2000">
                <a:latin typeface="KoPub돋움체 Medium"/>
                <a:ea typeface="KoPub돋움체 Medium"/>
              </a:rPr>
              <a:t>.</a:t>
            </a:r>
            <a:r>
              <a:rPr lang="ko-KR" altLang="en-US" sz="2000">
                <a:latin typeface="KoPub돋움체 Medium"/>
                <a:ea typeface="KoPub돋움체 Medium"/>
              </a:rPr>
              <a:t> </a:t>
            </a:r>
            <a:endParaRPr lang="ko-KR" altLang="en-US" sz="2000">
              <a:latin typeface="KoPub돋움체 Medium"/>
              <a:ea typeface="KoPub돋움체 Medium"/>
            </a:endParaRPr>
          </a:p>
          <a:p>
            <a:pPr marL="180000" indent="-180000">
              <a:spcBef>
                <a:spcPts val="600"/>
              </a:spcBef>
              <a:spcAft>
                <a:spcPts val="600"/>
              </a:spcAft>
              <a:buFontTx/>
              <a:buChar char="-"/>
              <a:defRPr/>
            </a:pPr>
            <a:r>
              <a:rPr lang="ko-KR" altLang="en-US" sz="2000">
                <a:latin typeface="KoPub돋움체 Medium"/>
                <a:ea typeface="KoPub돋움체 Medium"/>
              </a:rPr>
              <a:t>하지만 해당 로봇에도 구현에 부족한 점을 찾을 수 있었습니다</a:t>
            </a:r>
            <a:r>
              <a:rPr lang="en-US" altLang="ko-KR" sz="2000">
                <a:latin typeface="KoPub돋움체 Medium"/>
                <a:ea typeface="KoPub돋움체 Medium"/>
              </a:rPr>
              <a:t>.</a:t>
            </a:r>
            <a:r>
              <a:rPr lang="ko-KR" altLang="en-US" sz="2000">
                <a:latin typeface="KoPub돋움체 Medium"/>
                <a:ea typeface="KoPub돋움체 Medium"/>
              </a:rPr>
              <a:t> 아직 쓰래기를 주을 수 있는 로봇의 팔이 없다는 점 입니다</a:t>
            </a:r>
            <a:r>
              <a:rPr lang="en-US" altLang="ko-KR" sz="2000">
                <a:latin typeface="KoPub돋움체 Medium"/>
                <a:ea typeface="KoPub돋움체 Medium"/>
              </a:rPr>
              <a:t>.</a:t>
            </a:r>
            <a:r>
              <a:rPr lang="ko-KR" altLang="en-US" sz="2000">
                <a:latin typeface="KoPub돋움체 Medium"/>
                <a:ea typeface="KoPub돋움체 Medium"/>
              </a:rPr>
              <a:t> 해당 쓰래기통 아두이노로봇도 이미지를 인식하면 쓰래기 통을 열 수 있는것을뿐 실직적인 쓰래기를 치우는 로봇의 손 즉 사람들 손과 같은 기능을 할 수 있는로봇 시장의 성장이 도모되어야지 미래의 자율주행 시장도 함께 성장 할 수 있다는 생각을 하게 되었습니다</a:t>
            </a:r>
            <a:r>
              <a:rPr lang="en-US" altLang="ko-KR" sz="2000">
                <a:latin typeface="KoPub돋움체 Medium"/>
                <a:ea typeface="KoPub돋움체 Medium"/>
              </a:rPr>
              <a:t>.</a:t>
            </a:r>
            <a:endParaRPr lang="en-US" altLang="ko-KR" sz="2000">
              <a:latin typeface="KoPub돋움체 Medium"/>
              <a:ea typeface="KoPub돋움체 Medium"/>
            </a:endParaRPr>
          </a:p>
          <a:p>
            <a:pPr marL="180000" indent="-180000">
              <a:spcBef>
                <a:spcPts val="600"/>
              </a:spcBef>
              <a:spcAft>
                <a:spcPts val="600"/>
              </a:spcAft>
              <a:buFontTx/>
              <a:buChar char="-"/>
              <a:defRPr/>
            </a:pPr>
            <a:r>
              <a:rPr lang="ko-KR" altLang="en-US" sz="2000">
                <a:latin typeface="KoPub돋움체 Medium"/>
                <a:ea typeface="KoPub돋움체 Medium"/>
              </a:rPr>
              <a:t>다음 대회에는 이번 대회의 경험을 바탕으로 준비를 철저히해서 좋은 아이디어와 모터구동 영상과 함께 제안 기술 실증 방법에 기재하도록 하겠습니다</a:t>
            </a:r>
            <a:r>
              <a:rPr lang="en-US" altLang="ko-KR" sz="2000">
                <a:latin typeface="KoPub돋움체 Medium"/>
                <a:ea typeface="KoPub돋움체 Medium"/>
              </a:rPr>
              <a:t>.</a:t>
            </a:r>
            <a:r>
              <a:rPr lang="ko-KR" altLang="en-US" sz="2000">
                <a:latin typeface="KoPub돋움체 Medium"/>
                <a:ea typeface="KoPub돋움체 Medium"/>
              </a:rPr>
              <a:t> 감사합니다</a:t>
            </a:r>
            <a:r>
              <a:rPr lang="en-US" altLang="ko-KR" sz="2000">
                <a:latin typeface="KoPub돋움체 Medium"/>
                <a:ea typeface="KoPub돋움체 Medium"/>
              </a:rPr>
              <a:t>.</a:t>
            </a:r>
            <a:endParaRPr lang="en-US" altLang="ko-KR" sz="2000">
              <a:latin typeface="KoPub돋움체 Medium"/>
              <a:ea typeface="KoPub돋움체 Medium"/>
            </a:endParaRPr>
          </a:p>
        </p:txBody>
      </p:sp>
      <p:grpSp>
        <p:nvGrpSpPr>
          <p:cNvPr id="24" name="그룹 23"/>
          <p:cNvGrpSpPr/>
          <p:nvPr/>
        </p:nvGrpSpPr>
        <p:grpSpPr>
          <a:xfrm rot="0">
            <a:off x="9331942" y="6283513"/>
            <a:ext cx="2743200" cy="467259"/>
            <a:chOff x="9331942" y="6283513"/>
            <a:chExt cx="2743200" cy="467259"/>
          </a:xfrm>
        </p:grpSpPr>
        <p:sp>
          <p:nvSpPr>
            <p:cNvPr id="26" name="슬라이드 번호 개체 틀 6"/>
            <p:cNvSpPr txBox="1"/>
            <p:nvPr/>
          </p:nvSpPr>
          <p:spPr>
            <a:xfrm>
              <a:off x="9331942" y="633458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anchor="ctr"/>
            <a:lstStyle>
              <a:defPPr>
                <a:defRPr lang="en-US"/>
              </a:defPPr>
              <a:lvl1pPr marL="0" algn="r" defTabSz="914400" rtl="0" eaLnBrk="1" latinLnBrk="0" hangingPunct="1">
                <a:defRPr sz="11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돋움체 Bold"/>
                  <a:ea typeface="KoPubWorld돋움체 Bold"/>
                  <a:cs typeface="KoPubWorld돋움체 Bold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/>
                <a:t>XX</a:t>
              </a:r>
              <a:endParaRPr lang="ko-KR" altLang="en-US"/>
            </a:p>
          </p:txBody>
        </p:sp>
        <p:pic>
          <p:nvPicPr>
            <p:cNvPr id="27" name="_x173491720" descr="EMB0000231c2d69"/>
            <p:cNvPicPr>
              <a:picLocks noChangeAspect="1" noChangeArrowheads="1"/>
            </p:cNvPicPr>
            <p:nvPr/>
          </p:nvPicPr>
          <p:blipFill rotWithShape="1">
            <a:blip r:embed="rId3"/>
            <a:srcRect/>
            <a:stretch>
              <a:fillRect/>
            </a:stretch>
          </p:blipFill>
          <p:spPr>
            <a:xfrm>
              <a:off x="9893455" y="6283513"/>
              <a:ext cx="1702616" cy="467259"/>
            </a:xfrm>
            <a:prstGeom prst="rect">
              <a:avLst/>
            </a:prstGeom>
            <a:noFill/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367553" y="286871"/>
            <a:ext cx="2895600" cy="231289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8931984"/>
      </p:ext>
    </p:extLst>
  </p:cSld>
  <p:clrMapOvr>
    <a:masterClrMapping/>
  </p:clrMapOvr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090487B8-7171-4303-B1F9-352EBA8CADD7}" type="slidenum">
              <a:rPr lang="en-US" altLang="en-US"/>
              <a:pPr lvl="0">
                <a:defRPr/>
              </a:pPr>
              <a:t>2</a:t>
            </a:fld>
            <a:endParaRPr lang="en-US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85" y="0"/>
            <a:ext cx="12189630" cy="6858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543549" y="1520341"/>
            <a:ext cx="6353176" cy="33831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2400" spc="-150">
                <a:solidFill>
                  <a:srgbClr val="184890"/>
                </a:solidFill>
                <a:latin typeface="에스코어 드림 5 Medium"/>
                <a:ea typeface="에스코어 드림 5 Medium"/>
                <a:cs typeface="KoPubWorld돋움체 Bold"/>
              </a:rPr>
              <a:t>01.</a:t>
            </a:r>
            <a:r>
              <a:rPr lang="en-US" altLang="ko-KR" sz="2400" spc="-150">
                <a:solidFill>
                  <a:srgbClr val="184890"/>
                </a:solidFill>
                <a:latin typeface="에스코어 드림 6 Bold"/>
                <a:ea typeface="에스코어 드림 6 Bold"/>
                <a:cs typeface="KoPubWorld돋움체 Bold"/>
              </a:rPr>
              <a:t>  </a:t>
            </a:r>
            <a:r>
              <a:rPr lang="ko-KR" altLang="en-US" sz="2400" spc="-150">
                <a:solidFill>
                  <a:srgbClr val="184890"/>
                </a:solidFill>
                <a:latin typeface="에스코어 드림 6 Bold"/>
                <a:ea typeface="에스코어 드림 6 Bold"/>
                <a:cs typeface="KoPubWorld돋움체 Bold"/>
              </a:rPr>
              <a:t>제안 기술 개요</a:t>
            </a:r>
            <a:endParaRPr lang="ko-KR" altLang="en-US" sz="2400" spc="-150">
              <a:solidFill>
                <a:srgbClr val="184890"/>
              </a:solidFill>
              <a:latin typeface="에스코어 드림 6 Bold"/>
              <a:ea typeface="에스코어 드림 6 Bold"/>
              <a:cs typeface="KoPubWorld돋움체 Bold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2400" spc="-150">
                <a:solidFill>
                  <a:srgbClr val="184890"/>
                </a:solidFill>
                <a:latin typeface="에스코어 드림 5 Medium"/>
                <a:ea typeface="에스코어 드림 5 Medium"/>
                <a:cs typeface="KoPubWorld돋움체 Bold"/>
              </a:rPr>
              <a:t>02.</a:t>
            </a:r>
            <a:r>
              <a:rPr lang="en-US" altLang="ko-KR" sz="2400" spc="-150">
                <a:solidFill>
                  <a:srgbClr val="184890"/>
                </a:solidFill>
                <a:latin typeface="에스코어 드림 6 Bold"/>
                <a:ea typeface="에스코어 드림 6 Bold"/>
                <a:cs typeface="KoPubWorld돋움체 Bold"/>
              </a:rPr>
              <a:t>  </a:t>
            </a:r>
            <a:r>
              <a:rPr lang="ko-KR" altLang="en-US" sz="2400" spc="-150">
                <a:solidFill>
                  <a:srgbClr val="184890"/>
                </a:solidFill>
                <a:latin typeface="에스코어 드림 6 Bold"/>
                <a:ea typeface="에스코어 드림 6 Bold"/>
                <a:cs typeface="KoPubWorld돋움체 Bold"/>
              </a:rPr>
              <a:t>제안 기술 특징</a:t>
            </a:r>
            <a:endParaRPr lang="ko-KR" altLang="en-US" sz="2400" spc="-150">
              <a:solidFill>
                <a:srgbClr val="184890"/>
              </a:solidFill>
              <a:latin typeface="에스코어 드림 6 Bold"/>
              <a:ea typeface="에스코어 드림 6 Bold"/>
              <a:cs typeface="KoPubWorld돋움체 Bold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2400" spc="-150">
                <a:solidFill>
                  <a:srgbClr val="184890"/>
                </a:solidFill>
                <a:latin typeface="에스코어 드림 5 Medium"/>
                <a:ea typeface="에스코어 드림 5 Medium"/>
                <a:cs typeface="KoPubWorld돋움체 Bold"/>
              </a:rPr>
              <a:t>03.</a:t>
            </a:r>
            <a:r>
              <a:rPr lang="en-US" altLang="ko-KR" sz="2400" spc="-150">
                <a:solidFill>
                  <a:srgbClr val="184890"/>
                </a:solidFill>
                <a:latin typeface="에스코어 드림 6 Bold"/>
                <a:ea typeface="에스코어 드림 6 Bold"/>
                <a:cs typeface="KoPubWorld돋움체 Bold"/>
              </a:rPr>
              <a:t>  </a:t>
            </a:r>
            <a:r>
              <a:rPr lang="ko-KR" altLang="en-US" sz="2400" spc="-150">
                <a:solidFill>
                  <a:srgbClr val="184890"/>
                </a:solidFill>
                <a:latin typeface="에스코어 드림 6 Bold"/>
                <a:ea typeface="에스코어 드림 6 Bold"/>
                <a:cs typeface="KoPubWorld돋움체 Bold"/>
              </a:rPr>
              <a:t>제안 기술에 대한 가격 경쟁력</a:t>
            </a:r>
            <a:endParaRPr lang="ko-KR" altLang="en-US" sz="2400" spc="-150">
              <a:solidFill>
                <a:srgbClr val="184890"/>
              </a:solidFill>
              <a:latin typeface="에스코어 드림 6 Bold"/>
              <a:ea typeface="에스코어 드림 6 Bold"/>
              <a:cs typeface="KoPubWorld돋움체 Bold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2400" spc="-150">
                <a:solidFill>
                  <a:srgbClr val="184890"/>
                </a:solidFill>
                <a:latin typeface="에스코어 드림 5 Medium"/>
                <a:ea typeface="에스코어 드림 5 Medium"/>
                <a:cs typeface="KoPubWorld돋움체 Bold"/>
              </a:rPr>
              <a:t>04.</a:t>
            </a:r>
            <a:r>
              <a:rPr lang="en-US" altLang="ko-KR" sz="2400" spc="-150">
                <a:solidFill>
                  <a:srgbClr val="184890"/>
                </a:solidFill>
                <a:latin typeface="에스코어 드림 6 Bold"/>
                <a:ea typeface="에스코어 드림 6 Bold"/>
                <a:cs typeface="KoPubWorld돋움체 Bold"/>
              </a:rPr>
              <a:t>  </a:t>
            </a:r>
            <a:r>
              <a:rPr lang="ko-KR" altLang="en-US" sz="2400" spc="-150">
                <a:solidFill>
                  <a:srgbClr val="184890"/>
                </a:solidFill>
                <a:latin typeface="에스코어 드림 6 Bold"/>
                <a:ea typeface="에스코어 드림 6 Bold"/>
                <a:cs typeface="KoPubWorld돋움체 Bold"/>
              </a:rPr>
              <a:t>제안 기술 내용</a:t>
            </a:r>
            <a:endParaRPr lang="ko-KR" altLang="en-US" sz="2400" spc="-150">
              <a:solidFill>
                <a:srgbClr val="184890"/>
              </a:solidFill>
              <a:latin typeface="에스코어 드림 6 Bold"/>
              <a:ea typeface="에스코어 드림 6 Bold"/>
              <a:cs typeface="KoPubWorld돋움체 Bold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2400" spc="-150">
                <a:solidFill>
                  <a:srgbClr val="184890"/>
                </a:solidFill>
                <a:latin typeface="에스코어 드림 5 Medium"/>
                <a:ea typeface="에스코어 드림 5 Medium"/>
                <a:cs typeface="KoPubWorld돋움체 Bold"/>
              </a:rPr>
              <a:t>05.</a:t>
            </a:r>
            <a:r>
              <a:rPr lang="en-US" altLang="ko-KR" sz="2400" spc="-150">
                <a:solidFill>
                  <a:srgbClr val="184890"/>
                </a:solidFill>
                <a:latin typeface="에스코어 드림 6 Bold"/>
                <a:ea typeface="에스코어 드림 6 Bold"/>
                <a:cs typeface="KoPubWorld돋움체 Bold"/>
              </a:rPr>
              <a:t>  </a:t>
            </a:r>
            <a:r>
              <a:rPr lang="ko-KR" altLang="en-US" sz="2400" spc="-150">
                <a:solidFill>
                  <a:srgbClr val="184890"/>
                </a:solidFill>
                <a:latin typeface="에스코어 드림 6 Bold"/>
                <a:ea typeface="에스코어 드림 6 Bold"/>
                <a:cs typeface="KoPubWorld돋움체 Bold"/>
              </a:rPr>
              <a:t>제안 기술에 대한 기대효과</a:t>
            </a:r>
            <a:endParaRPr lang="ko-KR" altLang="en-US" sz="2400" spc="-150">
              <a:solidFill>
                <a:srgbClr val="184890"/>
              </a:solidFill>
              <a:latin typeface="에스코어 드림 6 Bold"/>
              <a:ea typeface="에스코어 드림 6 Bold"/>
              <a:cs typeface="KoPubWorld돋움체 Bold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2400" spc="-150">
                <a:solidFill>
                  <a:srgbClr val="184890"/>
                </a:solidFill>
                <a:latin typeface="에스코어 드림 6 Bold"/>
                <a:ea typeface="에스코어 드림 6 Bold"/>
                <a:cs typeface="KoPubWorld돋움체 Bold"/>
              </a:rPr>
              <a:t>06.</a:t>
            </a:r>
            <a:r>
              <a:rPr lang="ko-KR" altLang="en-US" sz="2400" spc="-150">
                <a:solidFill>
                  <a:srgbClr val="184890"/>
                </a:solidFill>
                <a:latin typeface="에스코어 드림 6 Bold"/>
                <a:ea typeface="에스코어 드림 6 Bold"/>
                <a:cs typeface="KoPubWorld돋움체 Bold"/>
              </a:rPr>
              <a:t> 제안 기술에 대한 실증방법</a:t>
            </a:r>
            <a:endParaRPr lang="ko-KR" altLang="en-US" sz="2400" spc="-150">
              <a:solidFill>
                <a:srgbClr val="184890"/>
              </a:solidFill>
              <a:latin typeface="에스코어 드림 6 Bold"/>
              <a:ea typeface="에스코어 드림 6 Bold"/>
              <a:cs typeface="KoPubWorld돋움체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CD121316-3051-45DD-805B-E46D66EA2DC4}"/>
              </a:ext>
            </a:extLst>
          </p:cNvPr>
          <p:cNvSpPr txBox="1"/>
          <p:nvPr/>
        </p:nvSpPr>
        <p:spPr>
          <a:xfrm>
            <a:off x="125505" y="271821"/>
            <a:ext cx="99415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  <a:cs typeface="KoPubWorld돋움체 Bold" panose="00000800000000000000" pitchFamily="2" charset="-127"/>
              </a:rPr>
              <a:t>★ 작성방법</a:t>
            </a:r>
            <a:endParaRPr lang="ko-KR" altLang="en-US" sz="2800" b="1" spc="-15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  <a:cs typeface="KoPubWorld돋움체 Bold" panose="00000800000000000000" pitchFamily="2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86577" y="1137603"/>
            <a:ext cx="11618847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000" indent="-180000">
              <a:spcBef>
                <a:spcPts val="600"/>
              </a:spcBef>
              <a:spcAft>
                <a:spcPts val="600"/>
              </a:spcAft>
              <a:buFontTx/>
              <a:buChar char="-"/>
            </a:pPr>
            <a:r>
              <a:rPr lang="en-US" altLang="ko-KR" sz="20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</a:t>
            </a:r>
            <a:r>
              <a:rPr lang="ko-KR" altLang="en-US" sz="2000" dirty="0" err="1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모빌리티</a:t>
            </a:r>
            <a:r>
              <a:rPr lang="ko-KR" altLang="en-US" sz="20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창의과학신기술경진대회 </a:t>
            </a:r>
            <a:r>
              <a:rPr lang="ko-KR" altLang="en-US" sz="2000" dirty="0" err="1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대학부</a:t>
            </a:r>
            <a:r>
              <a:rPr lang="ko-KR" altLang="en-US" sz="20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</a:t>
            </a:r>
            <a:r>
              <a:rPr lang="ko-KR" altLang="en-US" sz="2000" dirty="0" err="1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평가안</a:t>
            </a:r>
            <a:r>
              <a:rPr lang="ko-KR" altLang="en-US" sz="20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파일을 반드시 숙지하시고 작성</a:t>
            </a:r>
            <a:endParaRPr lang="en-US" altLang="ko-KR" sz="2000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pPr marL="180000" indent="-180000">
              <a:spcBef>
                <a:spcPts val="600"/>
              </a:spcBef>
              <a:spcAft>
                <a:spcPts val="600"/>
              </a:spcAft>
              <a:buFontTx/>
              <a:buChar char="-"/>
            </a:pPr>
            <a:r>
              <a:rPr lang="ko-KR" altLang="en-US" sz="20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</a:t>
            </a:r>
            <a:r>
              <a:rPr lang="ko-KR" altLang="en-US" sz="2000" dirty="0" err="1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배점기준</a:t>
            </a:r>
            <a:endParaRPr lang="en-US" altLang="ko-KR" sz="2000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pPr marL="180000" indent="-180000">
              <a:spcBef>
                <a:spcPts val="600"/>
              </a:spcBef>
              <a:spcAft>
                <a:spcPts val="600"/>
              </a:spcAft>
              <a:buFontTx/>
              <a:buChar char="-"/>
            </a:pPr>
            <a:endParaRPr lang="en-US" altLang="ko-KR" sz="2000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pPr marL="180000" indent="-180000">
              <a:spcBef>
                <a:spcPts val="600"/>
              </a:spcBef>
              <a:spcAft>
                <a:spcPts val="600"/>
              </a:spcAft>
              <a:buFontTx/>
              <a:buChar char="-"/>
            </a:pPr>
            <a:endParaRPr lang="en-US" altLang="ko-KR" sz="2000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pPr marL="180000" indent="-180000">
              <a:spcBef>
                <a:spcPts val="600"/>
              </a:spcBef>
              <a:spcAft>
                <a:spcPts val="600"/>
              </a:spcAft>
              <a:buFontTx/>
              <a:buChar char="-"/>
            </a:pPr>
            <a:r>
              <a:rPr lang="en-US" altLang="ko-KR" sz="20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</a:t>
            </a:r>
            <a:r>
              <a:rPr lang="ko-KR" altLang="en-US" sz="2000" dirty="0" err="1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대학부</a:t>
            </a:r>
            <a:r>
              <a:rPr lang="ko-KR" altLang="en-US" sz="20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</a:t>
            </a:r>
            <a:r>
              <a:rPr lang="ko-KR" altLang="en-US" sz="2000" dirty="0" err="1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제출양식</a:t>
            </a:r>
            <a:r>
              <a:rPr lang="en-US" altLang="ko-KR" sz="20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(PPT)</a:t>
            </a:r>
            <a:r>
              <a:rPr lang="ko-KR" altLang="en-US" sz="20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를 기초로 작성하여 아래 제출 이메일로 제출</a:t>
            </a:r>
            <a:endParaRPr lang="en-US" altLang="ko-KR" sz="2000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pPr marL="180000" indent="-180000">
              <a:spcBef>
                <a:spcPts val="600"/>
              </a:spcBef>
              <a:spcAft>
                <a:spcPts val="600"/>
              </a:spcAft>
              <a:buFontTx/>
              <a:buChar char="-"/>
            </a:pPr>
            <a:r>
              <a:rPr lang="en-US" altLang="ko-KR" sz="20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</a:t>
            </a:r>
            <a:r>
              <a:rPr lang="ko-KR" altLang="en-US" sz="20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표지</a:t>
            </a:r>
            <a:r>
              <a:rPr lang="en-US" altLang="ko-KR" sz="20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, </a:t>
            </a:r>
            <a:r>
              <a:rPr lang="ko-KR" altLang="en-US" sz="20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목차</a:t>
            </a:r>
            <a:r>
              <a:rPr lang="en-US" altLang="ko-KR" sz="20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</a:t>
            </a:r>
            <a:r>
              <a:rPr lang="ko-KR" altLang="en-US" sz="20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등을 포함하여 최소 </a:t>
            </a:r>
            <a:r>
              <a:rPr lang="en-US" altLang="ko-KR" sz="20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12</a:t>
            </a:r>
            <a:r>
              <a:rPr lang="ko-KR" altLang="en-US" sz="20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페이지 이상 작성</a:t>
            </a:r>
            <a:endParaRPr lang="en-US" altLang="ko-KR" sz="2000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pPr marL="180000" indent="-180000">
              <a:spcBef>
                <a:spcPts val="600"/>
              </a:spcBef>
              <a:spcAft>
                <a:spcPts val="600"/>
              </a:spcAft>
              <a:buFontTx/>
              <a:buChar char="-"/>
            </a:pPr>
            <a:r>
              <a:rPr lang="en-US" altLang="ko-KR" sz="20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</a:t>
            </a:r>
            <a:r>
              <a:rPr lang="ko-KR" altLang="en-US" sz="20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담당자 </a:t>
            </a:r>
            <a:r>
              <a:rPr lang="en-US" altLang="ko-KR" sz="20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: </a:t>
            </a:r>
            <a:r>
              <a:rPr lang="ko-KR" altLang="en-US" sz="2000" dirty="0" err="1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지능형전장제어시스템사업단</a:t>
            </a:r>
            <a:r>
              <a:rPr lang="ko-KR" altLang="en-US" sz="20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</a:t>
            </a:r>
            <a:r>
              <a:rPr lang="ko-KR" altLang="en-US" sz="2000" dirty="0" err="1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권미지</a:t>
            </a:r>
            <a:r>
              <a:rPr lang="ko-KR" altLang="en-US" sz="20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선생</a:t>
            </a:r>
            <a:r>
              <a:rPr lang="en-US" altLang="ko-KR" sz="20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(041-530-8644)</a:t>
            </a:r>
          </a:p>
          <a:p>
            <a:pPr marL="180000" indent="-180000">
              <a:spcBef>
                <a:spcPts val="600"/>
              </a:spcBef>
              <a:spcAft>
                <a:spcPts val="600"/>
              </a:spcAft>
              <a:buFontTx/>
              <a:buChar char="-"/>
            </a:pPr>
            <a:r>
              <a:rPr lang="ko-KR" altLang="en-US" sz="20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제출 이메일 </a:t>
            </a:r>
            <a:r>
              <a:rPr lang="en-US" altLang="ko-KR" sz="20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: mimz97@kongju.ac.kr</a:t>
            </a:r>
          </a:p>
          <a:p>
            <a:pPr marL="180000" indent="-180000">
              <a:spcBef>
                <a:spcPts val="600"/>
              </a:spcBef>
              <a:spcAft>
                <a:spcPts val="600"/>
              </a:spcAft>
              <a:buFontTx/>
              <a:buChar char="-"/>
            </a:pPr>
            <a:r>
              <a:rPr lang="en-US" altLang="ko-KR" sz="20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</a:t>
            </a:r>
            <a:r>
              <a:rPr lang="ko-KR" altLang="en-US" sz="2000" dirty="0" err="1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제출일자</a:t>
            </a:r>
            <a:r>
              <a:rPr lang="ko-KR" altLang="en-US" sz="20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</a:t>
            </a:r>
            <a:r>
              <a:rPr lang="en-US" altLang="ko-KR" sz="20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: 2023</a:t>
            </a:r>
            <a:r>
              <a:rPr lang="ko-KR" altLang="en-US" sz="20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년 </a:t>
            </a:r>
            <a:r>
              <a:rPr lang="en-US" altLang="ko-KR" sz="20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10</a:t>
            </a:r>
            <a:r>
              <a:rPr lang="ko-KR" altLang="en-US" sz="20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월 </a:t>
            </a:r>
            <a:r>
              <a:rPr lang="en-US" altLang="ko-KR" sz="20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27</a:t>
            </a:r>
            <a:r>
              <a:rPr lang="ko-KR" altLang="en-US" sz="20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일</a:t>
            </a:r>
            <a:r>
              <a:rPr lang="en-US" altLang="ko-KR" sz="20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(</a:t>
            </a:r>
            <a:r>
              <a:rPr lang="ko-KR" altLang="en-US" sz="20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금요일</a:t>
            </a:r>
            <a:r>
              <a:rPr lang="en-US" altLang="ko-KR" sz="20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) 16:00</a:t>
            </a:r>
            <a:r>
              <a:rPr lang="ko-KR" altLang="en-US" sz="20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까지 제출</a:t>
            </a:r>
            <a:endParaRPr lang="en-US" altLang="ko-KR" sz="2000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9331942" y="6283513"/>
            <a:ext cx="2743200" cy="467259"/>
            <a:chOff x="9331942" y="6283513"/>
            <a:chExt cx="2743200" cy="467259"/>
          </a:xfrm>
        </p:grpSpPr>
        <p:sp>
          <p:nvSpPr>
            <p:cNvPr id="26" name="슬라이드 번호 개체 틀 6"/>
            <p:cNvSpPr txBox="1">
              <a:spLocks/>
            </p:cNvSpPr>
            <p:nvPr/>
          </p:nvSpPr>
          <p:spPr>
            <a:xfrm>
              <a:off x="9331942" y="633458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en-US"/>
              </a:defPPr>
              <a:lvl1pPr marL="0" algn="r" defTabSz="914400" rtl="0" eaLnBrk="1" latinLnBrk="0" hangingPunct="1">
                <a:defRPr sz="11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dirty="0"/>
                <a:t>XX</a:t>
              </a:r>
              <a:endParaRPr lang="ko-KR" altLang="en-US" dirty="0"/>
            </a:p>
          </p:txBody>
        </p:sp>
        <p:pic>
          <p:nvPicPr>
            <p:cNvPr id="27" name="_x173491720" descr="EMB0000231c2d69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93455" y="6283513"/>
              <a:ext cx="1702616" cy="4672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2170782"/>
              </p:ext>
            </p:extLst>
          </p:nvPr>
        </p:nvGraphicFramePr>
        <p:xfrm>
          <a:off x="534505" y="2071387"/>
          <a:ext cx="11259932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4052">
                  <a:extLst>
                    <a:ext uri="{9D8B030D-6E8A-4147-A177-3AD203B41FA5}">
                      <a16:colId xmlns:a16="http://schemas.microsoft.com/office/drawing/2014/main" val="996584098"/>
                    </a:ext>
                  </a:extLst>
                </a:gridCol>
                <a:gridCol w="2107096">
                  <a:extLst>
                    <a:ext uri="{9D8B030D-6E8A-4147-A177-3AD203B41FA5}">
                      <a16:colId xmlns:a16="http://schemas.microsoft.com/office/drawing/2014/main" val="2361723108"/>
                    </a:ext>
                  </a:extLst>
                </a:gridCol>
                <a:gridCol w="2107096">
                  <a:extLst>
                    <a:ext uri="{9D8B030D-6E8A-4147-A177-3AD203B41FA5}">
                      <a16:colId xmlns:a16="http://schemas.microsoft.com/office/drawing/2014/main" val="1211268581"/>
                    </a:ext>
                  </a:extLst>
                </a:gridCol>
                <a:gridCol w="2107096">
                  <a:extLst>
                    <a:ext uri="{9D8B030D-6E8A-4147-A177-3AD203B41FA5}">
                      <a16:colId xmlns:a16="http://schemas.microsoft.com/office/drawing/2014/main" val="2312059313"/>
                    </a:ext>
                  </a:extLst>
                </a:gridCol>
                <a:gridCol w="2107096">
                  <a:extLst>
                    <a:ext uri="{9D8B030D-6E8A-4147-A177-3AD203B41FA5}">
                      <a16:colId xmlns:a16="http://schemas.microsoft.com/office/drawing/2014/main" val="733383204"/>
                    </a:ext>
                  </a:extLst>
                </a:gridCol>
                <a:gridCol w="1497496">
                  <a:extLst>
                    <a:ext uri="{9D8B030D-6E8A-4147-A177-3AD203B41FA5}">
                      <a16:colId xmlns:a16="http://schemas.microsoft.com/office/drawing/2014/main" val="3272453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항목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모델성능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기능성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창의성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가격 경쟁력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디자인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합계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01634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배점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50</a:t>
                      </a:r>
                      <a:r>
                        <a:rPr lang="ko-KR" altLang="en-US" dirty="0"/>
                        <a:t>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20</a:t>
                      </a:r>
                      <a:r>
                        <a:rPr lang="ko-KR" altLang="en-US" dirty="0"/>
                        <a:t>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20</a:t>
                      </a:r>
                      <a:r>
                        <a:rPr lang="ko-KR" altLang="en-US" dirty="0"/>
                        <a:t>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10</a:t>
                      </a:r>
                      <a:r>
                        <a:rPr lang="ko-KR" altLang="en-US" dirty="0"/>
                        <a:t>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100</a:t>
                      </a:r>
                      <a:r>
                        <a:rPr lang="ko-KR" altLang="en-US" dirty="0"/>
                        <a:t>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24065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72705873"/>
      </p:ext>
    </p:extLst>
  </p:cSld>
  <p:clrMapOvr>
    <a:masterClrMapping/>
  </p:clrMapOvr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125505" y="271821"/>
            <a:ext cx="994152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xmlns:mc="http://schemas.openxmlformats.org/markup-compatibility/2006" xmlns:hp="http://schemas.haansoft.com/office/presentation/8.0" lang="en-US" altLang="ko-KR" sz="2800" b="1" mc:Ignorable="hp" hp:hslEmbossed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+mj-ea"/>
                <a:ea typeface="+mj-ea"/>
                <a:cs typeface="KoPubWorld돋움체 Bold"/>
              </a:rPr>
              <a:t>1. </a:t>
            </a:r>
            <a:r>
              <a:rPr xmlns:mc="http://schemas.openxmlformats.org/markup-compatibility/2006" xmlns:hp="http://schemas.haansoft.com/office/presentation/8.0" lang="ko-KR" altLang="en-US" sz="2800" b="1" mc:Ignorable="hp" hp:hslEmbossed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+mj-ea"/>
                <a:ea typeface="+mj-ea"/>
                <a:cs typeface="KoPubWorld돋움체 Bold"/>
              </a:rPr>
              <a:t>제안 기술 개요</a:t>
            </a:r>
            <a:endParaRPr xmlns:mc="http://schemas.openxmlformats.org/markup-compatibility/2006" xmlns:hp="http://schemas.haansoft.com/office/presentation/8.0" lang="ko-KR" altLang="en-US" sz="2800" b="1" spc="-150" mc:Ignorable="hp" hp:hslEmbossed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latin typeface="+mj-ea"/>
              <a:ea typeface="+mj-ea"/>
              <a:cs typeface="KoPubWorld돋움체 Bold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/>
          <a:srcRect t="13190" r="92500" b="79440"/>
          <a:stretch>
            <a:fillRect/>
          </a:stretch>
        </p:blipFill>
        <p:spPr>
          <a:xfrm>
            <a:off x="8965" y="904514"/>
            <a:ext cx="914400" cy="505277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923364" y="1031158"/>
            <a:ext cx="2292276" cy="4308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10000"/>
              </a:lnSpc>
              <a:defRPr/>
            </a:pPr>
            <a:r>
              <a:rPr lang="ko-KR" altLang="en-US" sz="2000">
                <a:solidFill>
                  <a:srgbClr val="004ca0"/>
                </a:solidFill>
                <a:latin typeface="KoPubWorld돋움체 Bold"/>
                <a:ea typeface="KoPubWorld돋움체 Bold"/>
                <a:cs typeface="KoPubWorld돋움체 Bold"/>
              </a:rPr>
              <a:t>자율주행 청소 로봇</a:t>
            </a:r>
            <a:endParaRPr lang="ko-KR" altLang="en-US" sz="2000">
              <a:solidFill>
                <a:srgbClr val="004ca0"/>
              </a:solidFill>
              <a:latin typeface="KoPubWorld돋움체 Bold"/>
              <a:ea typeface="KoPubWorld돋움체 Bold"/>
              <a:cs typeface="KoPubWorld돋움체 Bold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86577" y="1521910"/>
            <a:ext cx="11618847" cy="28291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0000" indent="-180000">
              <a:spcBef>
                <a:spcPts val="600"/>
              </a:spcBef>
              <a:spcAft>
                <a:spcPts val="600"/>
              </a:spcAft>
              <a:buFontTx/>
              <a:buChar char="-"/>
              <a:defRPr/>
            </a:pPr>
            <a:r>
              <a:rPr lang="en-US" altLang="ko-KR" sz="2000">
                <a:latin typeface="KoPub돋움체 Medium"/>
                <a:ea typeface="KoPub돋움체 Medium"/>
              </a:rPr>
              <a:t> </a:t>
            </a:r>
            <a:r>
              <a:rPr lang="ko-KR" altLang="en-US" sz="2000">
                <a:latin typeface="KoPub돋움체 Medium"/>
                <a:ea typeface="KoPub돋움체 Medium"/>
              </a:rPr>
              <a:t>기술 제안 주제에 대한 배경 </a:t>
            </a:r>
            <a:r>
              <a:rPr lang="en-US" altLang="ko-KR" sz="2000">
                <a:latin typeface="KoPub돋움체 Medium"/>
                <a:ea typeface="KoPub돋움체 Medium"/>
              </a:rPr>
              <a:t>:</a:t>
            </a:r>
            <a:r>
              <a:rPr lang="ko-KR" altLang="en-US" sz="2000">
                <a:latin typeface="KoPub돋움체 Medium"/>
                <a:ea typeface="KoPub돋움체 Medium"/>
              </a:rPr>
              <a:t> 우리가 살아가는 세계에는 지속적인 쓰래기와 또는 길바닦에 버려져 있는 사물을 치워야지 다른 보행자나 차량이 지나다니기에 매우 유용하다</a:t>
            </a:r>
            <a:r>
              <a:rPr lang="en-US" altLang="ko-KR" sz="2000">
                <a:latin typeface="KoPub돋움체 Medium"/>
                <a:ea typeface="KoPub돋움체 Medium"/>
              </a:rPr>
              <a:t>.</a:t>
            </a:r>
            <a:r>
              <a:rPr lang="ko-KR" altLang="en-US" sz="2000">
                <a:latin typeface="KoPub돋움체 Medium"/>
                <a:ea typeface="KoPub돋움체 Medium"/>
              </a:rPr>
              <a:t> 그렇게 때문에 사물을 인식하고 그 사물을 자율주행 청소로봇에 달려있는 쓰래기 통에 집어 넣어서 처리하는 방안을 생각하게 되었다</a:t>
            </a:r>
            <a:r>
              <a:rPr lang="en-US" altLang="ko-KR" sz="2000">
                <a:latin typeface="KoPub돋움체 Medium"/>
                <a:ea typeface="KoPub돋움체 Medium"/>
              </a:rPr>
              <a:t>.</a:t>
            </a:r>
            <a:endParaRPr lang="en-US" altLang="ko-KR" sz="2000">
              <a:latin typeface="KoPub돋움체 Medium"/>
              <a:ea typeface="KoPub돋움체 Medium"/>
            </a:endParaRPr>
          </a:p>
          <a:p>
            <a:pPr marL="180000" indent="-180000">
              <a:spcBef>
                <a:spcPts val="600"/>
              </a:spcBef>
              <a:spcAft>
                <a:spcPts val="600"/>
              </a:spcAft>
              <a:buFontTx/>
              <a:buChar char="-"/>
              <a:defRPr/>
            </a:pPr>
            <a:endParaRPr lang="en-US" altLang="ko-KR" sz="2000">
              <a:latin typeface="KoPub돋움체 Medium"/>
              <a:ea typeface="KoPub돋움체 Medium"/>
            </a:endParaRPr>
          </a:p>
          <a:p>
            <a:pPr marL="180000" indent="-180000">
              <a:spcBef>
                <a:spcPts val="600"/>
              </a:spcBef>
              <a:spcAft>
                <a:spcPts val="600"/>
              </a:spcAft>
              <a:buFontTx/>
              <a:buChar char="-"/>
              <a:defRPr/>
            </a:pPr>
            <a:r>
              <a:rPr lang="en-US" altLang="ko-KR" sz="2000">
                <a:latin typeface="KoPub돋움체 Medium"/>
                <a:ea typeface="KoPub돋움체 Medium"/>
              </a:rPr>
              <a:t> </a:t>
            </a:r>
            <a:r>
              <a:rPr lang="ko-KR" altLang="en-US" sz="2000">
                <a:latin typeface="KoPub돋움체 Medium"/>
                <a:ea typeface="KoPub돋움체 Medium"/>
              </a:rPr>
              <a:t>기술 제안 주제에 대한 목적 </a:t>
            </a:r>
            <a:r>
              <a:rPr lang="en-US" altLang="ko-KR" sz="2000">
                <a:latin typeface="KoPub돋움체 Medium"/>
                <a:ea typeface="KoPub돋움체 Medium"/>
              </a:rPr>
              <a:t>:</a:t>
            </a:r>
            <a:r>
              <a:rPr lang="ko-KR" altLang="en-US" sz="2000">
                <a:latin typeface="KoPub돋움체 Medium"/>
                <a:ea typeface="KoPub돋움체 Medium"/>
              </a:rPr>
              <a:t> 기술제안 주제의 목적은 안전한 인간의 삶과 쓰래기들로 인해서 많은 사고들이 발생하는 문제를 방지하고 가을 같은 경우는 낙엽같은 사물도 인식하고 처리하게 만들어서 시에서 사용하는 청소비용을 많이 아끼고 그 비용을 다른 복지</a:t>
            </a:r>
            <a:r>
              <a:rPr lang="en-US" altLang="ko-KR" sz="2000">
                <a:latin typeface="KoPub돋움체 Medium"/>
                <a:ea typeface="KoPub돋움체 Medium"/>
              </a:rPr>
              <a:t>,</a:t>
            </a:r>
            <a:r>
              <a:rPr lang="ko-KR" altLang="en-US" sz="2000">
                <a:latin typeface="KoPub돋움체 Medium"/>
                <a:ea typeface="KoPub돋움체 Medium"/>
              </a:rPr>
              <a:t> 기술 분야에 투자하게 만들 수 있을 것이다</a:t>
            </a:r>
            <a:r>
              <a:rPr lang="en-US" altLang="ko-KR" sz="2000">
                <a:latin typeface="KoPub돋움체 Medium"/>
                <a:ea typeface="KoPub돋움체 Medium"/>
              </a:rPr>
              <a:t>.</a:t>
            </a:r>
            <a:endParaRPr lang="en-US" altLang="ko-KR" sz="2000">
              <a:latin typeface="KoPub돋움체 Medium"/>
              <a:ea typeface="KoPub돋움체 Medium"/>
            </a:endParaRPr>
          </a:p>
        </p:txBody>
      </p:sp>
      <p:grpSp>
        <p:nvGrpSpPr>
          <p:cNvPr id="24" name="그룹 23"/>
          <p:cNvGrpSpPr/>
          <p:nvPr/>
        </p:nvGrpSpPr>
        <p:grpSpPr>
          <a:xfrm rot="0">
            <a:off x="9331942" y="6283513"/>
            <a:ext cx="2743200" cy="467259"/>
            <a:chOff x="9331942" y="6283513"/>
            <a:chExt cx="2743200" cy="467259"/>
          </a:xfrm>
        </p:grpSpPr>
        <p:sp>
          <p:nvSpPr>
            <p:cNvPr id="26" name="슬라이드 번호 개체 틀 6"/>
            <p:cNvSpPr txBox="1"/>
            <p:nvPr/>
          </p:nvSpPr>
          <p:spPr>
            <a:xfrm>
              <a:off x="9331942" y="633458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anchor="ctr"/>
            <a:lstStyle>
              <a:defPPr>
                <a:defRPr lang="en-US"/>
              </a:defPPr>
              <a:lvl1pPr marL="0" algn="r" defTabSz="914400" rtl="0" eaLnBrk="1" latinLnBrk="0" hangingPunct="1">
                <a:defRPr sz="11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돋움체 Bold"/>
                  <a:ea typeface="KoPubWorld돋움체 Bold"/>
                  <a:cs typeface="KoPubWorld돋움체 Bold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/>
                <a:t>XX</a:t>
              </a:r>
              <a:endParaRPr lang="ko-KR" altLang="en-US"/>
            </a:p>
          </p:txBody>
        </p:sp>
        <p:pic>
          <p:nvPicPr>
            <p:cNvPr id="27" name="_x173491720" descr="EMB0000231c2d69"/>
            <p:cNvPicPr>
              <a:picLocks noChangeAspect="1" noChangeArrowheads="1"/>
            </p:cNvPicPr>
            <p:nvPr/>
          </p:nvPicPr>
          <p:blipFill rotWithShape="1">
            <a:blip r:embed="rId3"/>
            <a:srcRect/>
            <a:stretch>
              <a:fillRect/>
            </a:stretch>
          </p:blipFill>
          <p:spPr>
            <a:xfrm>
              <a:off x="9893455" y="6283513"/>
              <a:ext cx="1702616" cy="467259"/>
            </a:xfrm>
            <a:prstGeom prst="rect">
              <a:avLst/>
            </a:prstGeom>
            <a:noFill/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125505" y="271821"/>
            <a:ext cx="994152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xmlns:mc="http://schemas.openxmlformats.org/markup-compatibility/2006" xmlns:hp="http://schemas.haansoft.com/office/presentation/8.0" lang="en-US" altLang="ko-KR" sz="2800" b="1" mc:Ignorable="hp" hp:hslEmbossed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+mj-ea"/>
                <a:ea typeface="+mj-ea"/>
                <a:cs typeface="KoPubWorld돋움체 Bold"/>
              </a:rPr>
              <a:t>2. </a:t>
            </a:r>
            <a:r>
              <a:rPr xmlns:mc="http://schemas.openxmlformats.org/markup-compatibility/2006" xmlns:hp="http://schemas.haansoft.com/office/presentation/8.0" lang="ko-KR" altLang="en-US" sz="2800" b="1" mc:Ignorable="hp" hp:hslEmbossed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+mj-ea"/>
                <a:ea typeface="+mj-ea"/>
                <a:cs typeface="KoPubWorld돋움체 Bold"/>
              </a:rPr>
              <a:t>제안 기술 특징</a:t>
            </a:r>
            <a:endParaRPr xmlns:mc="http://schemas.openxmlformats.org/markup-compatibility/2006" xmlns:hp="http://schemas.haansoft.com/office/presentation/8.0" lang="ko-KR" altLang="en-US" sz="2800" b="1" spc="-150" mc:Ignorable="hp" hp:hslEmbossed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latin typeface="+mj-ea"/>
              <a:ea typeface="+mj-ea"/>
              <a:cs typeface="KoPubWorld돋움체 Bold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/>
          <a:srcRect t="13190" r="92500" b="79440"/>
          <a:stretch>
            <a:fillRect/>
          </a:stretch>
        </p:blipFill>
        <p:spPr>
          <a:xfrm>
            <a:off x="8965" y="904514"/>
            <a:ext cx="914400" cy="505277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923363" y="1031158"/>
            <a:ext cx="3597201" cy="4308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10000"/>
              </a:lnSpc>
              <a:defRPr/>
            </a:pPr>
            <a:r>
              <a:rPr lang="ko-KR" altLang="en-US" sz="2000">
                <a:solidFill>
                  <a:srgbClr val="004ca0"/>
                </a:solidFill>
                <a:latin typeface="KoPubWorld돋움체 Bold"/>
                <a:ea typeface="KoPubWorld돋움체 Bold"/>
                <a:cs typeface="KoPubWorld돋움체 Bold"/>
              </a:rPr>
              <a:t>자율주행 청소로봇이 기술 특징</a:t>
            </a:r>
            <a:endParaRPr lang="ko-KR" altLang="en-US" sz="2000">
              <a:solidFill>
                <a:srgbClr val="004ca0"/>
              </a:solidFill>
              <a:latin typeface="KoPubWorld돋움체 Bold"/>
              <a:ea typeface="KoPubWorld돋움체 Bold"/>
              <a:cs typeface="KoPubWorld돋움체 Bold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86577" y="1521910"/>
            <a:ext cx="11618847" cy="19147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0000" indent="-180000">
              <a:spcBef>
                <a:spcPts val="600"/>
              </a:spcBef>
              <a:spcAft>
                <a:spcPts val="600"/>
              </a:spcAft>
              <a:buFontTx/>
              <a:buChar char="-"/>
              <a:defRPr/>
            </a:pPr>
            <a:r>
              <a:rPr lang="en-US" altLang="ko-KR" sz="2000">
                <a:latin typeface="KoPub돋움체 Medium"/>
                <a:ea typeface="KoPub돋움체 Medium"/>
              </a:rPr>
              <a:t> </a:t>
            </a:r>
            <a:r>
              <a:rPr lang="ko-KR" altLang="en-US" sz="2000">
                <a:latin typeface="KoPub돋움체 Medium"/>
                <a:ea typeface="KoPub돋움체 Medium"/>
              </a:rPr>
              <a:t>창의성 </a:t>
            </a:r>
            <a:r>
              <a:rPr lang="en-US" altLang="ko-KR" sz="2000">
                <a:latin typeface="KoPub돋움체 Medium"/>
                <a:ea typeface="KoPub돋움체 Medium"/>
              </a:rPr>
              <a:t>:</a:t>
            </a:r>
            <a:r>
              <a:rPr lang="ko-KR" altLang="en-US" sz="2000">
                <a:latin typeface="KoPub돋움체 Medium"/>
                <a:ea typeface="KoPub돋움체 Medium"/>
              </a:rPr>
              <a:t> 우선 지금까지 자율주행 로봇이라면 사람이 타는 것을 많은 사람들이 상상하곤 한다</a:t>
            </a:r>
            <a:r>
              <a:rPr lang="en-US" altLang="ko-KR" sz="2000">
                <a:latin typeface="KoPub돋움체 Medium"/>
                <a:ea typeface="KoPub돋움체 Medium"/>
              </a:rPr>
              <a:t>.</a:t>
            </a:r>
            <a:r>
              <a:rPr lang="ko-KR" altLang="en-US" sz="2000">
                <a:latin typeface="KoPub돋움체 Medium"/>
                <a:ea typeface="KoPub돋움체 Medium"/>
              </a:rPr>
              <a:t> 하지만 우리의 앞으로의 삶에는 자율주행 로봇이 사람을 태우는 로봇 뿐만 아니라 우리의 삶을 더욱 청결하게 유지해 줄 수 있을 것이라고 생각한다</a:t>
            </a:r>
            <a:r>
              <a:rPr lang="en-US" altLang="ko-KR" sz="2000">
                <a:latin typeface="KoPub돋움체 Medium"/>
                <a:ea typeface="KoPub돋움체 Medium"/>
              </a:rPr>
              <a:t>.</a:t>
            </a:r>
            <a:r>
              <a:rPr lang="ko-KR" altLang="en-US" sz="2000">
                <a:latin typeface="KoPub돋움체 Medium"/>
                <a:ea typeface="KoPub돋움체 Medium"/>
              </a:rPr>
              <a:t> 그래서 자율주행 로봇에 청소기능을 추가함으로써 일정 구간을 돌게하면서 지속적인 청소를 가능하게 하는 것이다</a:t>
            </a:r>
            <a:r>
              <a:rPr lang="en-US" altLang="ko-KR" sz="2000">
                <a:latin typeface="KoPub돋움체 Medium"/>
                <a:ea typeface="KoPub돋움체 Medium"/>
              </a:rPr>
              <a:t>.</a:t>
            </a:r>
            <a:r>
              <a:rPr lang="ko-KR" altLang="en-US" sz="2000">
                <a:latin typeface="KoPub돋움체 Medium"/>
                <a:ea typeface="KoPub돋움체 Medium"/>
              </a:rPr>
              <a:t> 그리고 어떤 지점에서 어느정도의 양을 치우게 되었는지를 알게 된다면 미래에 쓰래기 배출량을 예측하고 더욱 효율적인 청소를 가능하게 할 것이라고 생각합니다</a:t>
            </a:r>
            <a:r>
              <a:rPr lang="en-US" altLang="ko-KR" sz="2000">
                <a:latin typeface="KoPub돋움체 Medium"/>
                <a:ea typeface="KoPub돋움체 Medium"/>
              </a:rPr>
              <a:t>.</a:t>
            </a:r>
            <a:endParaRPr lang="en-US" altLang="ko-KR" sz="2000">
              <a:latin typeface="KoPub돋움체 Medium"/>
              <a:ea typeface="KoPub돋움체 Medium"/>
            </a:endParaRPr>
          </a:p>
        </p:txBody>
      </p:sp>
      <p:grpSp>
        <p:nvGrpSpPr>
          <p:cNvPr id="24" name="그룹 23"/>
          <p:cNvGrpSpPr/>
          <p:nvPr/>
        </p:nvGrpSpPr>
        <p:grpSpPr>
          <a:xfrm rot="0">
            <a:off x="9331942" y="6283513"/>
            <a:ext cx="2743200" cy="467259"/>
            <a:chOff x="9331942" y="6283513"/>
            <a:chExt cx="2743200" cy="467259"/>
          </a:xfrm>
        </p:grpSpPr>
        <p:sp>
          <p:nvSpPr>
            <p:cNvPr id="26" name="슬라이드 번호 개체 틀 6"/>
            <p:cNvSpPr txBox="1"/>
            <p:nvPr/>
          </p:nvSpPr>
          <p:spPr>
            <a:xfrm>
              <a:off x="9331942" y="633458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anchor="ctr"/>
            <a:lstStyle>
              <a:defPPr>
                <a:defRPr lang="en-US"/>
              </a:defPPr>
              <a:lvl1pPr marL="0" algn="r" defTabSz="914400" rtl="0" eaLnBrk="1" latinLnBrk="0" hangingPunct="1">
                <a:defRPr sz="11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돋움체 Bold"/>
                  <a:ea typeface="KoPubWorld돋움체 Bold"/>
                  <a:cs typeface="KoPubWorld돋움체 Bold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/>
                <a:t>XX</a:t>
              </a:r>
              <a:endParaRPr lang="ko-KR" altLang="en-US"/>
            </a:p>
          </p:txBody>
        </p:sp>
        <p:pic>
          <p:nvPicPr>
            <p:cNvPr id="27" name="_x173491720" descr="EMB0000231c2d69"/>
            <p:cNvPicPr>
              <a:picLocks noChangeAspect="1" noChangeArrowheads="1"/>
            </p:cNvPicPr>
            <p:nvPr/>
          </p:nvPicPr>
          <p:blipFill rotWithShape="1">
            <a:blip r:embed="rId3"/>
            <a:srcRect/>
            <a:stretch>
              <a:fillRect/>
            </a:stretch>
          </p:blipFill>
          <p:spPr>
            <a:xfrm>
              <a:off x="9893455" y="6283513"/>
              <a:ext cx="1702616" cy="467259"/>
            </a:xfrm>
            <a:prstGeom prst="rect">
              <a:avLst/>
            </a:prstGeom>
            <a:noFill/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125505" y="271821"/>
            <a:ext cx="994152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xmlns:mc="http://schemas.openxmlformats.org/markup-compatibility/2006" xmlns:hp="http://schemas.haansoft.com/office/presentation/8.0" lang="en-US" altLang="ko-KR" sz="2800" b="1" mc:Ignorable="hp" hp:hslEmbossed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+mj-ea"/>
                <a:ea typeface="+mj-ea"/>
                <a:cs typeface="KoPubWorld돋움체 Bold"/>
              </a:rPr>
              <a:t>2. </a:t>
            </a:r>
            <a:r>
              <a:rPr xmlns:mc="http://schemas.openxmlformats.org/markup-compatibility/2006" xmlns:hp="http://schemas.haansoft.com/office/presentation/8.0" lang="ko-KR" altLang="en-US" sz="2800" b="1" mc:Ignorable="hp" hp:hslEmbossed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+mj-ea"/>
                <a:ea typeface="+mj-ea"/>
                <a:cs typeface="KoPubWorld돋움체 Bold"/>
              </a:rPr>
              <a:t>제안 기술 특징</a:t>
            </a:r>
            <a:endParaRPr xmlns:mc="http://schemas.openxmlformats.org/markup-compatibility/2006" xmlns:hp="http://schemas.haansoft.com/office/presentation/8.0" lang="ko-KR" altLang="en-US" sz="2800" b="1" spc="-150" mc:Ignorable="hp" hp:hslEmbossed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latin typeface="+mj-ea"/>
              <a:ea typeface="+mj-ea"/>
              <a:cs typeface="KoPubWorld돋움체 Bold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/>
          <a:srcRect t="13190" r="92500" b="79440"/>
          <a:stretch>
            <a:fillRect/>
          </a:stretch>
        </p:blipFill>
        <p:spPr>
          <a:xfrm>
            <a:off x="8965" y="904514"/>
            <a:ext cx="914400" cy="505277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923363" y="1031158"/>
            <a:ext cx="3597201" cy="4308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10000"/>
              </a:lnSpc>
              <a:defRPr/>
            </a:pPr>
            <a:r>
              <a:rPr lang="ko-KR" altLang="en-US" sz="2000">
                <a:solidFill>
                  <a:srgbClr val="004ca0"/>
                </a:solidFill>
                <a:latin typeface="KoPubWorld돋움체 Bold"/>
                <a:ea typeface="KoPubWorld돋움체 Bold"/>
                <a:cs typeface="KoPubWorld돋움체 Bold"/>
              </a:rPr>
              <a:t>자율주행 청소로봇이 기술 특징</a:t>
            </a:r>
            <a:endParaRPr lang="ko-KR" altLang="en-US" sz="2000">
              <a:solidFill>
                <a:srgbClr val="004ca0"/>
              </a:solidFill>
              <a:latin typeface="KoPubWorld돋움체 Bold"/>
              <a:ea typeface="KoPubWorld돋움체 Bold"/>
              <a:cs typeface="KoPubWorld돋움체 Bold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86577" y="1521910"/>
            <a:ext cx="11618847" cy="1305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spcBef>
                <a:spcPts val="600"/>
              </a:spcBef>
              <a:spcAft>
                <a:spcPts val="600"/>
              </a:spcAft>
              <a:buFontTx/>
              <a:buNone/>
              <a:defRPr/>
            </a:pPr>
            <a:r>
              <a:rPr lang="en-US" altLang="ko-KR" sz="2000">
                <a:solidFill>
                  <a:schemeClr val="dk1"/>
                </a:solidFill>
                <a:latin typeface="KoPub돋움체 Medium"/>
                <a:ea typeface="KoPub돋움체 Medium"/>
              </a:rPr>
              <a:t>-</a:t>
            </a:r>
            <a:r>
              <a:rPr lang="ko-KR" altLang="en-US" sz="2000">
                <a:solidFill>
                  <a:schemeClr val="dk1"/>
                </a:solidFill>
                <a:latin typeface="KoPub돋움체 Medium"/>
                <a:ea typeface="KoPub돋움체 Medium"/>
              </a:rPr>
              <a:t>  디자인 </a:t>
            </a:r>
            <a:r>
              <a:rPr lang="en-US" altLang="ko-KR" sz="2000">
                <a:solidFill>
                  <a:schemeClr val="dk1"/>
                </a:solidFill>
                <a:latin typeface="KoPub돋움체 Medium"/>
                <a:ea typeface="KoPub돋움체 Medium"/>
              </a:rPr>
              <a:t>:</a:t>
            </a:r>
            <a:r>
              <a:rPr lang="ko-KR" altLang="en-US" sz="2000">
                <a:solidFill>
                  <a:schemeClr val="dk1"/>
                </a:solidFill>
                <a:latin typeface="KoPub돋움체 Medium"/>
                <a:ea typeface="KoPub돋움체 Medium"/>
              </a:rPr>
              <a:t>  디자인은 아래 사진에서와 같이 쓰래기 통이 차량의 뒤쪽에 위치하고 앞쪽에는 카메라가 위치하여 라인</a:t>
            </a:r>
            <a:r>
              <a:rPr lang="en-US" altLang="ko-KR" sz="2000">
                <a:solidFill>
                  <a:schemeClr val="dk1"/>
                </a:solidFill>
                <a:latin typeface="KoPub돋움체 Medium"/>
                <a:ea typeface="KoPub돋움체 Medium"/>
              </a:rPr>
              <a:t>,</a:t>
            </a:r>
            <a:r>
              <a:rPr lang="ko-KR" altLang="en-US" sz="2000">
                <a:solidFill>
                  <a:schemeClr val="dk1"/>
                </a:solidFill>
                <a:latin typeface="KoPub돋움체 Medium"/>
                <a:ea typeface="KoPub돋움체 Medium"/>
              </a:rPr>
              <a:t> 장애물</a:t>
            </a:r>
            <a:r>
              <a:rPr lang="en-US" altLang="ko-KR" sz="2000">
                <a:solidFill>
                  <a:schemeClr val="dk1"/>
                </a:solidFill>
                <a:latin typeface="KoPub돋움체 Medium"/>
                <a:ea typeface="KoPub돋움체 Medium"/>
              </a:rPr>
              <a:t>,</a:t>
            </a:r>
            <a:r>
              <a:rPr lang="ko-KR" altLang="en-US" sz="2000">
                <a:solidFill>
                  <a:schemeClr val="dk1"/>
                </a:solidFill>
                <a:latin typeface="KoPub돋움체 Medium"/>
                <a:ea typeface="KoPub돋움체 Medium"/>
              </a:rPr>
              <a:t> 쓰래기 등을 인식 할 수 있도록 하였습니다</a:t>
            </a:r>
            <a:r>
              <a:rPr lang="en-US" altLang="ko-KR" sz="2000">
                <a:solidFill>
                  <a:schemeClr val="dk1"/>
                </a:solidFill>
                <a:latin typeface="KoPub돋움체 Medium"/>
                <a:ea typeface="KoPub돋움체 Medium"/>
              </a:rPr>
              <a:t>.</a:t>
            </a:r>
            <a:r>
              <a:rPr lang="ko-KR" altLang="en-US" sz="2000">
                <a:solidFill>
                  <a:schemeClr val="dk1"/>
                </a:solidFill>
                <a:latin typeface="KoPub돋움체 Medium"/>
                <a:ea typeface="KoPub돋움체 Medium"/>
              </a:rPr>
              <a:t> 그리고 쓰래기를 많이 가지고 오게 되면 분리식으로 쓰래기통을 다른 쓰래기통과 분리할 수 있도록 고정형이아닌 부착형으로 만들게 되었습니다</a:t>
            </a:r>
            <a:r>
              <a:rPr lang="en-US" altLang="ko-KR" sz="2000">
                <a:solidFill>
                  <a:schemeClr val="dk1"/>
                </a:solidFill>
                <a:latin typeface="KoPub돋움체 Medium"/>
                <a:ea typeface="KoPub돋움체 Medium"/>
              </a:rPr>
              <a:t>.</a:t>
            </a:r>
            <a:r>
              <a:rPr lang="ko-KR" altLang="en-US" sz="2000">
                <a:solidFill>
                  <a:schemeClr val="dk1"/>
                </a:solidFill>
                <a:latin typeface="KoPub돋움체 Medium"/>
                <a:ea typeface="KoPub돋움체 Medium"/>
              </a:rPr>
              <a:t>   </a:t>
            </a:r>
            <a:endParaRPr lang="ko-KR" altLang="en-US" sz="2000">
              <a:solidFill>
                <a:schemeClr val="dk1"/>
              </a:solidFill>
              <a:latin typeface="KoPub돋움체 Medium"/>
              <a:ea typeface="KoPub돋움체 Medium"/>
            </a:endParaRPr>
          </a:p>
        </p:txBody>
      </p:sp>
      <p:grpSp>
        <p:nvGrpSpPr>
          <p:cNvPr id="24" name="그룹 23"/>
          <p:cNvGrpSpPr/>
          <p:nvPr/>
        </p:nvGrpSpPr>
        <p:grpSpPr>
          <a:xfrm rot="0">
            <a:off x="9331942" y="6283513"/>
            <a:ext cx="2743200" cy="467259"/>
            <a:chOff x="9331942" y="6283513"/>
            <a:chExt cx="2743200" cy="467259"/>
          </a:xfrm>
        </p:grpSpPr>
        <p:sp>
          <p:nvSpPr>
            <p:cNvPr id="26" name="슬라이드 번호 개체 틀 6"/>
            <p:cNvSpPr txBox="1"/>
            <p:nvPr/>
          </p:nvSpPr>
          <p:spPr>
            <a:xfrm>
              <a:off x="9331942" y="633458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anchor="ctr"/>
            <a:lstStyle>
              <a:defPPr>
                <a:defRPr lang="en-US"/>
              </a:defPPr>
              <a:lvl1pPr marL="0" algn="r" defTabSz="914400" rtl="0" eaLnBrk="1" latinLnBrk="0" hangingPunct="1">
                <a:defRPr sz="11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돋움체 Bold"/>
                  <a:ea typeface="KoPubWorld돋움체 Bold"/>
                  <a:cs typeface="KoPubWorld돋움체 Bold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/>
                <a:t>XX</a:t>
              </a:r>
              <a:endParaRPr lang="ko-KR" altLang="en-US"/>
            </a:p>
          </p:txBody>
        </p:sp>
        <p:pic>
          <p:nvPicPr>
            <p:cNvPr id="27" name="_x173491720" descr="EMB0000231c2d69"/>
            <p:cNvPicPr>
              <a:picLocks noChangeAspect="1" noChangeArrowheads="1"/>
            </p:cNvPicPr>
            <p:nvPr/>
          </p:nvPicPr>
          <p:blipFill rotWithShape="1">
            <a:blip r:embed="rId3"/>
            <a:srcRect/>
            <a:stretch>
              <a:fillRect/>
            </a:stretch>
          </p:blipFill>
          <p:spPr>
            <a:xfrm>
              <a:off x="9893455" y="6283513"/>
              <a:ext cx="1702616" cy="467259"/>
            </a:xfrm>
            <a:prstGeom prst="rect">
              <a:avLst/>
            </a:prstGeom>
            <a:noFill/>
          </p:spPr>
        </p:pic>
      </p:grpSp>
      <p:pic>
        <p:nvPicPr>
          <p:cNvPr id="28" name=""/>
          <p:cNvPicPr>
            <a:picLocks noChangeAspect="1"/>
          </p:cNvPicPr>
          <p:nvPr/>
        </p:nvPicPr>
        <p:blipFill rotWithShape="1">
          <a:blip r:embed="rId4"/>
          <a:srcRect l="8130" t="10470" r="28640" b="2550"/>
          <a:stretch>
            <a:fillRect/>
          </a:stretch>
        </p:blipFill>
        <p:spPr>
          <a:xfrm rot="5400000">
            <a:off x="1134340" y="3316432"/>
            <a:ext cx="2270848" cy="3686608"/>
          </a:xfrm>
          <a:prstGeom prst="rect">
            <a:avLst/>
          </a:prstGeom>
        </p:spPr>
      </p:pic>
      <p:pic>
        <p:nvPicPr>
          <p:cNvPr id="29" name=""/>
          <p:cNvPicPr>
            <a:picLocks noChangeAspect="1"/>
          </p:cNvPicPr>
          <p:nvPr/>
        </p:nvPicPr>
        <p:blipFill rotWithShape="1">
          <a:blip r:embed="rId5"/>
          <a:srcRect l="25210" t="23040" r="13970" b="7260"/>
          <a:stretch>
            <a:fillRect/>
          </a:stretch>
        </p:blipFill>
        <p:spPr>
          <a:xfrm rot="5400000">
            <a:off x="8893968" y="3365139"/>
            <a:ext cx="2238375" cy="3664960"/>
          </a:xfrm>
          <a:prstGeom prst="rect">
            <a:avLst/>
          </a:prstGeom>
        </p:spPr>
      </p:pic>
      <p:pic>
        <p:nvPicPr>
          <p:cNvPr id="30" name=""/>
          <p:cNvPicPr>
            <a:picLocks noChangeAspect="1"/>
          </p:cNvPicPr>
          <p:nvPr/>
        </p:nvPicPr>
        <p:blipFill rotWithShape="1">
          <a:blip r:embed="rId6"/>
          <a:srcRect l="24980" t="29200" r="33850" b="20990"/>
          <a:stretch>
            <a:fillRect/>
          </a:stretch>
        </p:blipFill>
        <p:spPr>
          <a:xfrm rot="5400000">
            <a:off x="4987636" y="3517755"/>
            <a:ext cx="2216727" cy="34160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125505" y="271821"/>
            <a:ext cx="994152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xmlns:mc="http://schemas.openxmlformats.org/markup-compatibility/2006" xmlns:hp="http://schemas.haansoft.com/office/presentation/8.0" lang="en-US" altLang="ko-KR" sz="2800" b="1" mc:Ignorable="hp" hp:hslEmbossed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+mj-ea"/>
                <a:ea typeface="+mj-ea"/>
                <a:cs typeface="KoPubWorld돋움체 Bold"/>
              </a:rPr>
              <a:t>3. </a:t>
            </a:r>
            <a:r>
              <a:rPr xmlns:mc="http://schemas.openxmlformats.org/markup-compatibility/2006" xmlns:hp="http://schemas.haansoft.com/office/presentation/8.0" lang="ko-KR" altLang="en-US" sz="2800" b="1" mc:Ignorable="hp" hp:hslEmbossed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+mj-ea"/>
                <a:ea typeface="+mj-ea"/>
                <a:cs typeface="KoPubWorld돋움체 Bold"/>
              </a:rPr>
              <a:t>제안 기술에 대한 가격경쟁력</a:t>
            </a:r>
            <a:endParaRPr xmlns:mc="http://schemas.openxmlformats.org/markup-compatibility/2006" xmlns:hp="http://schemas.haansoft.com/office/presentation/8.0" lang="ko-KR" altLang="en-US" sz="2800" b="1" spc="-150" mc:Ignorable="hp" hp:hslEmbossed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latin typeface="+mj-ea"/>
              <a:ea typeface="+mj-ea"/>
              <a:cs typeface="KoPubWorld돋움체 Bold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/>
          <a:srcRect t="13190" r="92500" b="79440"/>
          <a:stretch>
            <a:fillRect/>
          </a:stretch>
        </p:blipFill>
        <p:spPr>
          <a:xfrm>
            <a:off x="8965" y="904514"/>
            <a:ext cx="914400" cy="505277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923363" y="1031158"/>
            <a:ext cx="3844851" cy="4308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10000"/>
              </a:lnSpc>
              <a:defRPr/>
            </a:pPr>
            <a:r>
              <a:rPr lang="ko-KR" altLang="en-US" sz="2000">
                <a:solidFill>
                  <a:srgbClr val="004ca0"/>
                </a:solidFill>
                <a:latin typeface="KoPubWorld돋움체 Bold"/>
                <a:ea typeface="KoPubWorld돋움체 Bold"/>
                <a:cs typeface="KoPubWorld돋움체 Bold"/>
              </a:rPr>
              <a:t>자율주행 청소로봇의 가격 경쟁력</a:t>
            </a:r>
            <a:endParaRPr lang="ko-KR" altLang="en-US" sz="2000">
              <a:solidFill>
                <a:srgbClr val="004ca0"/>
              </a:solidFill>
              <a:latin typeface="KoPubWorld돋움체 Bold"/>
              <a:ea typeface="KoPubWorld돋움체 Bold"/>
              <a:cs typeface="KoPubWorld돋움체 Bold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86577" y="1521911"/>
            <a:ext cx="11618847" cy="1000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0000" indent="-180000">
              <a:spcBef>
                <a:spcPts val="600"/>
              </a:spcBef>
              <a:spcAft>
                <a:spcPts val="600"/>
              </a:spcAft>
              <a:buFontTx/>
              <a:buChar char="-"/>
              <a:defRPr/>
            </a:pPr>
            <a:r>
              <a:rPr lang="en-US" altLang="ko-KR" sz="2000">
                <a:solidFill>
                  <a:schemeClr val="dk1"/>
                </a:solidFill>
                <a:latin typeface="KoPub돋움체 Medium"/>
                <a:ea typeface="KoPub돋움체 Medium"/>
              </a:rPr>
              <a:t> </a:t>
            </a:r>
            <a:r>
              <a:rPr lang="ko-KR" altLang="en-US" sz="2000">
                <a:solidFill>
                  <a:schemeClr val="dk1"/>
                </a:solidFill>
                <a:latin typeface="KoPub돋움체 Medium"/>
                <a:ea typeface="KoPub돋움체 Medium"/>
              </a:rPr>
              <a:t>해당 청소로봇을 만들기 위해서 기본의 자율주행 파이카와 청소한 물건을 담고 이것이 청소할 물건인지를 파악할 수 있는 기능을 가지고 있는 로봇이 필요했기 때문에  해당 청소기능을 보유하고 있는 아두이노 인공지능 쓰레기통을 사용하게 되었습니다</a:t>
            </a:r>
            <a:r>
              <a:rPr lang="en-US" altLang="ko-KR" sz="2000">
                <a:solidFill>
                  <a:schemeClr val="dk1"/>
                </a:solidFill>
                <a:latin typeface="KoPub돋움체 Medium"/>
                <a:ea typeface="KoPub돋움체 Medium"/>
              </a:rPr>
              <a:t>.</a:t>
            </a:r>
            <a:r>
              <a:rPr lang="ko-KR" altLang="en-US" sz="2000">
                <a:solidFill>
                  <a:schemeClr val="dk1"/>
                </a:solidFill>
                <a:latin typeface="KoPub돋움체 Medium"/>
                <a:ea typeface="KoPub돋움체 Medium"/>
              </a:rPr>
              <a:t> </a:t>
            </a:r>
            <a:endParaRPr lang="ko-KR" altLang="en-US" sz="2000">
              <a:solidFill>
                <a:srgbClr val="ff0000"/>
              </a:solidFill>
              <a:latin typeface="KoPub돋움체 Medium"/>
              <a:ea typeface="KoPub돋움체 Medium"/>
            </a:endParaRPr>
          </a:p>
        </p:txBody>
      </p:sp>
      <p:grpSp>
        <p:nvGrpSpPr>
          <p:cNvPr id="24" name="그룹 23"/>
          <p:cNvGrpSpPr/>
          <p:nvPr/>
        </p:nvGrpSpPr>
        <p:grpSpPr>
          <a:xfrm rot="0">
            <a:off x="9331942" y="6283513"/>
            <a:ext cx="2743200" cy="467259"/>
            <a:chOff x="9331942" y="6283513"/>
            <a:chExt cx="2743200" cy="467259"/>
          </a:xfrm>
        </p:grpSpPr>
        <p:sp>
          <p:nvSpPr>
            <p:cNvPr id="26" name="슬라이드 번호 개체 틀 6"/>
            <p:cNvSpPr txBox="1"/>
            <p:nvPr/>
          </p:nvSpPr>
          <p:spPr>
            <a:xfrm>
              <a:off x="9331942" y="633458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anchor="ctr"/>
            <a:lstStyle>
              <a:defPPr>
                <a:defRPr lang="en-US"/>
              </a:defPPr>
              <a:lvl1pPr marL="0" algn="r" defTabSz="914400" rtl="0" eaLnBrk="1" latinLnBrk="0" hangingPunct="1">
                <a:defRPr sz="11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돋움체 Bold"/>
                  <a:ea typeface="KoPubWorld돋움체 Bold"/>
                  <a:cs typeface="KoPubWorld돋움체 Bold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/>
                <a:t>XX</a:t>
              </a:r>
              <a:endParaRPr lang="ko-KR" altLang="en-US"/>
            </a:p>
          </p:txBody>
        </p:sp>
        <p:pic>
          <p:nvPicPr>
            <p:cNvPr id="27" name="_x173491720" descr="EMB0000231c2d69"/>
            <p:cNvPicPr>
              <a:picLocks noChangeAspect="1" noChangeArrowheads="1"/>
            </p:cNvPicPr>
            <p:nvPr/>
          </p:nvPicPr>
          <p:blipFill rotWithShape="1">
            <a:blip r:embed="rId3"/>
            <a:srcRect/>
            <a:stretch>
              <a:fillRect/>
            </a:stretch>
          </p:blipFill>
          <p:spPr>
            <a:xfrm>
              <a:off x="9893455" y="6283513"/>
              <a:ext cx="1702616" cy="467259"/>
            </a:xfrm>
            <a:prstGeom prst="rect">
              <a:avLst/>
            </a:prstGeom>
            <a:noFill/>
          </p:spPr>
        </p:pic>
      </p:grpSp>
      <p:sp>
        <p:nvSpPr>
          <p:cNvPr id="9" name="TextBox 8"/>
          <p:cNvSpPr txBox="1"/>
          <p:nvPr/>
        </p:nvSpPr>
        <p:spPr>
          <a:xfrm>
            <a:off x="1788224" y="6129548"/>
            <a:ext cx="9970971" cy="983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300"/>
              </a:spcAft>
              <a:buFont typeface="Wingdings"/>
              <a:buChar char="Ø"/>
              <a:defRPr/>
            </a:pPr>
            <a:r>
              <a:rPr lang="ko-KR" altLang="en-US"/>
              <a:t>기술에 대한 가격경쟁력의 경우 새롭게 추가되거나 변경된 부품에 대한 구입비용을 증빙하시오</a:t>
            </a:r>
            <a:r>
              <a:rPr lang="en-US" altLang="ko-KR"/>
              <a:t>.</a:t>
            </a:r>
            <a:endParaRPr lang="en-US" altLang="ko-KR"/>
          </a:p>
          <a:p>
            <a:pPr marL="360000" lvl="1" indent="-252000">
              <a:spcAft>
                <a:spcPts val="300"/>
              </a:spcAft>
              <a:buFont typeface="Arial"/>
              <a:buChar char="•"/>
              <a:defRPr/>
            </a:pPr>
            <a:r>
              <a:rPr lang="ko-KR" altLang="en-US"/>
              <a:t>인터넷에서 구입 가능한 금액을 캡처하여 증빙</a:t>
            </a:r>
            <a:endParaRPr lang="ko-KR" altLang="en-US"/>
          </a:p>
          <a:p>
            <a:pPr marL="360000" lvl="1" indent="-252000">
              <a:spcAft>
                <a:spcPts val="300"/>
              </a:spcAft>
              <a:buFont typeface="Arial"/>
              <a:buChar char="•"/>
              <a:defRPr/>
            </a:pPr>
            <a:r>
              <a:rPr lang="ko-KR" altLang="en-US"/>
              <a:t>카탈로그</a:t>
            </a:r>
            <a:r>
              <a:rPr lang="en-US" altLang="ko-KR"/>
              <a:t>(</a:t>
            </a:r>
            <a:r>
              <a:rPr lang="ko-KR" altLang="en-US"/>
              <a:t>가격정보가 있는 자료</a:t>
            </a:r>
            <a:r>
              <a:rPr lang="en-US" altLang="ko-KR"/>
              <a:t>)</a:t>
            </a:r>
            <a:r>
              <a:rPr lang="ko-KR" altLang="en-US"/>
              <a:t> 및 구입처 견적서를 활용하여 증빙 등</a:t>
            </a:r>
            <a:endParaRPr lang="ko-KR" altLang="en-US"/>
          </a:p>
        </p:txBody>
      </p:sp>
      <p:pic>
        <p:nvPicPr>
          <p:cNvPr id="28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29854" y="3240369"/>
            <a:ext cx="6224184" cy="340121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125505" y="271821"/>
            <a:ext cx="994152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xmlns:mc="http://schemas.openxmlformats.org/markup-compatibility/2006" xmlns:hp="http://schemas.haansoft.com/office/presentation/8.0" lang="en-US" altLang="ko-KR" sz="2800" b="1" mc:Ignorable="hp" hp:hslEmbossed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+mj-ea"/>
                <a:ea typeface="+mj-ea"/>
                <a:cs typeface="KoPubWorld돋움체 Bold"/>
              </a:rPr>
              <a:t>4. </a:t>
            </a:r>
            <a:r>
              <a:rPr xmlns:mc="http://schemas.openxmlformats.org/markup-compatibility/2006" xmlns:hp="http://schemas.haansoft.com/office/presentation/8.0" lang="ko-KR" altLang="en-US" sz="2800" b="1" mc:Ignorable="hp" hp:hslEmbossed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+mj-ea"/>
                <a:ea typeface="+mj-ea"/>
                <a:cs typeface="KoPubWorld돋움체 Bold"/>
              </a:rPr>
              <a:t>제안 기술 내용</a:t>
            </a:r>
            <a:endParaRPr xmlns:mc="http://schemas.openxmlformats.org/markup-compatibility/2006" xmlns:hp="http://schemas.haansoft.com/office/presentation/8.0" lang="ko-KR" altLang="en-US" sz="2800" b="1" spc="-150" mc:Ignorable="hp" hp:hslEmbossed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latin typeface="+mj-ea"/>
              <a:ea typeface="+mj-ea"/>
              <a:cs typeface="KoPubWorld돋움체 Bold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/>
          <a:srcRect t="13190" r="92500" b="79440"/>
          <a:stretch>
            <a:fillRect/>
          </a:stretch>
        </p:blipFill>
        <p:spPr>
          <a:xfrm>
            <a:off x="8965" y="904514"/>
            <a:ext cx="914400" cy="505277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923363" y="1031158"/>
            <a:ext cx="4225851" cy="4308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10000"/>
              </a:lnSpc>
              <a:defRPr/>
            </a:pPr>
            <a:r>
              <a:rPr lang="ko-KR" altLang="en-US" sz="2000">
                <a:solidFill>
                  <a:srgbClr val="004ca0"/>
                </a:solidFill>
                <a:latin typeface="KoPubWorld돋움체 Bold"/>
                <a:ea typeface="KoPubWorld돋움체 Bold"/>
                <a:cs typeface="KoPubWorld돋움체 Bold"/>
              </a:rPr>
              <a:t>자율주행 청소로봇의 구조</a:t>
            </a:r>
            <a:r>
              <a:rPr lang="en-US" altLang="ko-KR" sz="2000">
                <a:solidFill>
                  <a:srgbClr val="004ca0"/>
                </a:solidFill>
                <a:latin typeface="KoPubWorld돋움체 Bold"/>
                <a:ea typeface="KoPubWorld돋움체 Bold"/>
                <a:cs typeface="KoPubWorld돋움체 Bold"/>
              </a:rPr>
              <a:t>,</a:t>
            </a:r>
            <a:r>
              <a:rPr lang="ko-KR" altLang="en-US" sz="2000">
                <a:solidFill>
                  <a:srgbClr val="004ca0"/>
                </a:solidFill>
                <a:latin typeface="KoPubWorld돋움체 Bold"/>
                <a:ea typeface="KoPubWorld돋움체 Bold"/>
                <a:cs typeface="KoPubWorld돋움체 Bold"/>
              </a:rPr>
              <a:t> 기술 설명</a:t>
            </a:r>
            <a:endParaRPr lang="ko-KR" altLang="en-US" sz="2000">
              <a:solidFill>
                <a:srgbClr val="004ca0"/>
              </a:solidFill>
              <a:latin typeface="KoPubWorld돋움체 Bold"/>
              <a:ea typeface="KoPubWorld돋움체 Bold"/>
              <a:cs typeface="KoPubWorld돋움체 Bold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86577" y="1521911"/>
            <a:ext cx="11618847" cy="2524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0000" indent="-180000">
              <a:spcBef>
                <a:spcPts val="600"/>
              </a:spcBef>
              <a:spcAft>
                <a:spcPts val="600"/>
              </a:spcAft>
              <a:buFontTx/>
              <a:buChar char="-"/>
              <a:defRPr/>
            </a:pPr>
            <a:r>
              <a:rPr lang="en-US" altLang="ko-KR" sz="2000">
                <a:solidFill>
                  <a:schemeClr val="dk1"/>
                </a:solidFill>
                <a:latin typeface="KoPub돋움체 Medium"/>
                <a:ea typeface="KoPub돋움체 Medium"/>
              </a:rPr>
              <a:t> </a:t>
            </a:r>
            <a:r>
              <a:rPr lang="ko-KR" altLang="en-US" sz="2000">
                <a:solidFill>
                  <a:schemeClr val="dk1"/>
                </a:solidFill>
                <a:latin typeface="KoPub돋움체 Medium"/>
                <a:ea typeface="KoPub돋움체 Medium"/>
              </a:rPr>
              <a:t>먼저 어떤 기술을 사용했는가 </a:t>
            </a:r>
            <a:r>
              <a:rPr lang="en-US" altLang="ko-KR" sz="2000">
                <a:solidFill>
                  <a:schemeClr val="dk1"/>
                </a:solidFill>
                <a:latin typeface="KoPub돋움체 Medium"/>
                <a:ea typeface="KoPub돋움체 Medium"/>
              </a:rPr>
              <a:t>:</a:t>
            </a:r>
            <a:r>
              <a:rPr lang="ko-KR" altLang="en-US" sz="2000">
                <a:solidFill>
                  <a:schemeClr val="dk1"/>
                </a:solidFill>
                <a:latin typeface="KoPub돋움체 Medium"/>
                <a:ea typeface="KoPub돋움체 Medium"/>
              </a:rPr>
              <a:t>  먼저 기본적인 </a:t>
            </a:r>
            <a:r>
              <a:rPr lang="en-US" altLang="ko-KR" sz="2000">
                <a:solidFill>
                  <a:schemeClr val="dk1"/>
                </a:solidFill>
                <a:latin typeface="KoPub돋움체 Medium"/>
                <a:ea typeface="KoPub돋움체 Medium"/>
              </a:rPr>
              <a:t>PYCAR</a:t>
            </a:r>
            <a:r>
              <a:rPr lang="ko-KR" altLang="en-US" sz="2000">
                <a:solidFill>
                  <a:schemeClr val="dk1"/>
                </a:solidFill>
                <a:latin typeface="KoPub돋움체 Medium"/>
                <a:ea typeface="KoPub돋움체 Medium"/>
              </a:rPr>
              <a:t>에서 제공하는 카메라를 이용해서 라인을 인식하고 장애물을 인식하여 주행을 하고 더 나아가 이미지를 정보를 라벨링된 것을 학습 시킨 후 해당 물체를 발견씨 쓰래키통에 담아서 청소를 할 수 있도록 만들고자 하였습니다</a:t>
            </a:r>
            <a:r>
              <a:rPr lang="en-US" altLang="ko-KR" sz="2000">
                <a:solidFill>
                  <a:schemeClr val="dk1"/>
                </a:solidFill>
                <a:latin typeface="KoPub돋움체 Medium"/>
                <a:ea typeface="KoPub돋움체 Medium"/>
              </a:rPr>
              <a:t>.</a:t>
            </a:r>
            <a:r>
              <a:rPr lang="ko-KR" altLang="en-US" sz="2000">
                <a:solidFill>
                  <a:schemeClr val="dk1"/>
                </a:solidFill>
                <a:latin typeface="KoPub돋움체 Medium"/>
                <a:ea typeface="KoPub돋움체 Medium"/>
              </a:rPr>
              <a:t> </a:t>
            </a:r>
            <a:endParaRPr lang="ko-KR" altLang="en-US" sz="2000">
              <a:solidFill>
                <a:schemeClr val="dk1"/>
              </a:solidFill>
              <a:latin typeface="KoPub돋움체 Medium"/>
              <a:ea typeface="KoPub돋움체 Medium"/>
            </a:endParaRPr>
          </a:p>
          <a:p>
            <a:pPr marL="180000" indent="-180000">
              <a:spcBef>
                <a:spcPts val="600"/>
              </a:spcBef>
              <a:spcAft>
                <a:spcPts val="600"/>
              </a:spcAft>
              <a:buFontTx/>
              <a:buChar char="-"/>
              <a:defRPr/>
            </a:pPr>
            <a:r>
              <a:rPr lang="ko-KR" altLang="en-US" sz="2000">
                <a:solidFill>
                  <a:schemeClr val="dk1"/>
                </a:solidFill>
                <a:latin typeface="KoPub돋움체 Medium"/>
                <a:ea typeface="KoPub돋움체 Medium"/>
              </a:rPr>
              <a:t>추가적으로 장착된 부품은 쓰래기통입니다</a:t>
            </a:r>
            <a:r>
              <a:rPr lang="en-US" altLang="ko-KR" sz="2000">
                <a:solidFill>
                  <a:schemeClr val="dk1"/>
                </a:solidFill>
                <a:latin typeface="KoPub돋움체 Medium"/>
                <a:ea typeface="KoPub돋움체 Medium"/>
              </a:rPr>
              <a:t>.</a:t>
            </a:r>
            <a:r>
              <a:rPr lang="ko-KR" altLang="en-US" sz="2000">
                <a:solidFill>
                  <a:schemeClr val="dk1"/>
                </a:solidFill>
                <a:latin typeface="KoPub돋움체 Medium"/>
                <a:ea typeface="KoPub돋움체 Medium"/>
              </a:rPr>
              <a:t> 쓰래기통은 아두이노의 인공지능 쓰래기통이라는 제품을 장착하게 되었습니다</a:t>
            </a:r>
            <a:r>
              <a:rPr lang="en-US" altLang="ko-KR" sz="2000">
                <a:solidFill>
                  <a:schemeClr val="dk1"/>
                </a:solidFill>
                <a:latin typeface="KoPub돋움체 Medium"/>
                <a:ea typeface="KoPub돋움체 Medium"/>
              </a:rPr>
              <a:t>.</a:t>
            </a:r>
            <a:r>
              <a:rPr lang="ko-KR" altLang="en-US" sz="2000">
                <a:solidFill>
                  <a:schemeClr val="dk1"/>
                </a:solidFill>
                <a:latin typeface="KoPub돋움체 Medium"/>
                <a:ea typeface="KoPub돋움체 Medium"/>
              </a:rPr>
              <a:t> </a:t>
            </a:r>
            <a:endParaRPr lang="ko-KR" altLang="en-US" sz="2000">
              <a:solidFill>
                <a:schemeClr val="dk1"/>
              </a:solidFill>
              <a:latin typeface="KoPub돋움체 Medium"/>
              <a:ea typeface="KoPub돋움체 Medium"/>
            </a:endParaRPr>
          </a:p>
          <a:p>
            <a:pPr marL="180000" indent="-180000">
              <a:spcBef>
                <a:spcPts val="600"/>
              </a:spcBef>
              <a:spcAft>
                <a:spcPts val="600"/>
              </a:spcAft>
              <a:buFontTx/>
              <a:buChar char="-"/>
              <a:defRPr/>
            </a:pPr>
            <a:r>
              <a:rPr lang="ko-KR" altLang="en-US" sz="2000">
                <a:solidFill>
                  <a:schemeClr val="dk1"/>
                </a:solidFill>
                <a:latin typeface="KoPub돋움체 Medium"/>
                <a:ea typeface="KoPub돋움체 Medium"/>
              </a:rPr>
              <a:t>미래 전기차 시장에 어울리게 차량하단부에 배터리로 운행한다는 점에서 탄소배출량을 최소화할 수 있습니다</a:t>
            </a:r>
            <a:r>
              <a:rPr lang="en-US" altLang="ko-KR" sz="2000">
                <a:solidFill>
                  <a:schemeClr val="dk1"/>
                </a:solidFill>
                <a:latin typeface="KoPub돋움체 Medium"/>
                <a:ea typeface="KoPub돋움체 Medium"/>
              </a:rPr>
              <a:t>.</a:t>
            </a:r>
            <a:endParaRPr lang="en-US" altLang="ko-KR" sz="2000">
              <a:solidFill>
                <a:schemeClr val="dk1"/>
              </a:solidFill>
              <a:latin typeface="KoPub돋움체 Medium"/>
              <a:ea typeface="KoPub돋움체 Medium"/>
            </a:endParaRPr>
          </a:p>
        </p:txBody>
      </p:sp>
      <p:grpSp>
        <p:nvGrpSpPr>
          <p:cNvPr id="24" name="그룹 23"/>
          <p:cNvGrpSpPr/>
          <p:nvPr/>
        </p:nvGrpSpPr>
        <p:grpSpPr>
          <a:xfrm rot="0">
            <a:off x="9331942" y="6283513"/>
            <a:ext cx="2743200" cy="467259"/>
            <a:chOff x="9331942" y="6283513"/>
            <a:chExt cx="2743200" cy="467259"/>
          </a:xfrm>
        </p:grpSpPr>
        <p:sp>
          <p:nvSpPr>
            <p:cNvPr id="26" name="슬라이드 번호 개체 틀 6"/>
            <p:cNvSpPr txBox="1"/>
            <p:nvPr/>
          </p:nvSpPr>
          <p:spPr>
            <a:xfrm>
              <a:off x="9331942" y="633458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anchor="ctr"/>
            <a:lstStyle>
              <a:defPPr>
                <a:defRPr lang="en-US"/>
              </a:defPPr>
              <a:lvl1pPr marL="0" algn="r" defTabSz="914400" rtl="0" eaLnBrk="1" latinLnBrk="0" hangingPunct="1">
                <a:defRPr sz="11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돋움체 Bold"/>
                  <a:ea typeface="KoPubWorld돋움체 Bold"/>
                  <a:cs typeface="KoPubWorld돋움체 Bold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/>
                <a:t>XX</a:t>
              </a:r>
              <a:endParaRPr lang="ko-KR" altLang="en-US"/>
            </a:p>
          </p:txBody>
        </p:sp>
        <p:pic>
          <p:nvPicPr>
            <p:cNvPr id="27" name="_x173491720" descr="EMB0000231c2d69"/>
            <p:cNvPicPr>
              <a:picLocks noChangeAspect="1" noChangeArrowheads="1"/>
            </p:cNvPicPr>
            <p:nvPr/>
          </p:nvPicPr>
          <p:blipFill rotWithShape="1">
            <a:blip r:embed="rId3"/>
            <a:srcRect/>
            <a:stretch>
              <a:fillRect/>
            </a:stretch>
          </p:blipFill>
          <p:spPr>
            <a:xfrm>
              <a:off x="9893455" y="6283513"/>
              <a:ext cx="1702616" cy="467259"/>
            </a:xfrm>
            <a:prstGeom prst="rect">
              <a:avLst/>
            </a:prstGeom>
            <a:noFill/>
          </p:spPr>
        </p:pic>
      </p:grpSp>
      <p:pic>
        <p:nvPicPr>
          <p:cNvPr id="28" name=""/>
          <p:cNvPicPr>
            <a:picLocks noChangeAspect="1"/>
          </p:cNvPicPr>
          <p:nvPr/>
        </p:nvPicPr>
        <p:blipFill rotWithShape="1">
          <a:blip r:embed="rId4"/>
          <a:srcRect l="8130" t="10470" r="28640" b="2550"/>
          <a:stretch>
            <a:fillRect/>
          </a:stretch>
        </p:blipFill>
        <p:spPr>
          <a:xfrm rot="5400000">
            <a:off x="1134340" y="3316432"/>
            <a:ext cx="2270848" cy="3686608"/>
          </a:xfrm>
          <a:prstGeom prst="rect">
            <a:avLst/>
          </a:prstGeom>
        </p:spPr>
      </p:pic>
      <p:pic>
        <p:nvPicPr>
          <p:cNvPr id="30" name=""/>
          <p:cNvPicPr>
            <a:picLocks noChangeAspect="1"/>
          </p:cNvPicPr>
          <p:nvPr/>
        </p:nvPicPr>
        <p:blipFill rotWithShape="1">
          <a:blip r:embed="rId5"/>
          <a:srcRect l="24980" t="29200" r="33850" b="20990"/>
          <a:stretch>
            <a:fillRect/>
          </a:stretch>
        </p:blipFill>
        <p:spPr>
          <a:xfrm rot="5400000">
            <a:off x="4987636" y="3517755"/>
            <a:ext cx="2216727" cy="3416011"/>
          </a:xfrm>
          <a:prstGeom prst="rect">
            <a:avLst/>
          </a:prstGeom>
        </p:spPr>
      </p:pic>
      <p:pic>
        <p:nvPicPr>
          <p:cNvPr id="31" name=""/>
          <p:cNvPicPr>
            <a:picLocks noChangeAspect="1"/>
          </p:cNvPicPr>
          <p:nvPr/>
        </p:nvPicPr>
        <p:blipFill rotWithShape="1">
          <a:blip r:embed="rId6"/>
          <a:srcRect l="25210" t="23040" r="13970" b="7260"/>
          <a:stretch>
            <a:fillRect/>
          </a:stretch>
        </p:blipFill>
        <p:spPr>
          <a:xfrm rot="5400000">
            <a:off x="8958912" y="3419258"/>
            <a:ext cx="2238375" cy="36649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125505" y="271821"/>
            <a:ext cx="994152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xmlns:mc="http://schemas.openxmlformats.org/markup-compatibility/2006" xmlns:hp="http://schemas.haansoft.com/office/presentation/8.0" lang="en-US" altLang="ko-KR" sz="2800" b="1" mc:Ignorable="hp" hp:hslEmbossed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+mj-ea"/>
                <a:ea typeface="+mj-ea"/>
                <a:cs typeface="KoPubWorld돋움체 Bold"/>
              </a:rPr>
              <a:t>5. </a:t>
            </a:r>
            <a:r>
              <a:rPr xmlns:mc="http://schemas.openxmlformats.org/markup-compatibility/2006" xmlns:hp="http://schemas.haansoft.com/office/presentation/8.0" lang="ko-KR" altLang="en-US" sz="2800" b="1" mc:Ignorable="hp" hp:hslEmbossed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+mj-ea"/>
                <a:ea typeface="+mj-ea"/>
                <a:cs typeface="KoPubWorld돋움체 Bold"/>
              </a:rPr>
              <a:t>제안 기술에 따른 기대효과</a:t>
            </a:r>
            <a:endParaRPr xmlns:mc="http://schemas.openxmlformats.org/markup-compatibility/2006" xmlns:hp="http://schemas.haansoft.com/office/presentation/8.0" lang="ko-KR" altLang="en-US" sz="2800" b="1" spc="-150" mc:Ignorable="hp" hp:hslEmbossed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latin typeface="+mj-ea"/>
              <a:ea typeface="+mj-ea"/>
              <a:cs typeface="KoPubWorld돋움체 Bold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/>
          <a:srcRect t="13190" r="92500" b="79440"/>
          <a:stretch>
            <a:fillRect/>
          </a:stretch>
        </p:blipFill>
        <p:spPr>
          <a:xfrm>
            <a:off x="8965" y="904514"/>
            <a:ext cx="914400" cy="505277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923364" y="1031158"/>
            <a:ext cx="3530525" cy="4308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10000"/>
              </a:lnSpc>
              <a:defRPr/>
            </a:pPr>
            <a:r>
              <a:rPr lang="ko-KR" altLang="en-US" sz="2000">
                <a:solidFill>
                  <a:srgbClr val="004ca0"/>
                </a:solidFill>
                <a:latin typeface="KoPubWorld돋움체 Bold"/>
                <a:ea typeface="KoPubWorld돋움체 Bold"/>
                <a:cs typeface="KoPubWorld돋움체 Bold"/>
              </a:rPr>
              <a:t>자율주행 청소로봇의 기대효과</a:t>
            </a:r>
            <a:endParaRPr lang="ko-KR" altLang="en-US" sz="2000">
              <a:solidFill>
                <a:srgbClr val="004ca0"/>
              </a:solidFill>
              <a:latin typeface="KoPubWorld돋움체 Bold"/>
              <a:ea typeface="KoPubWorld돋움체 Bold"/>
              <a:cs typeface="KoPubWorld돋움체 Bold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86577" y="1521911"/>
            <a:ext cx="11618847" cy="31339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0000" indent="-180000">
              <a:spcBef>
                <a:spcPts val="600"/>
              </a:spcBef>
              <a:spcAft>
                <a:spcPts val="600"/>
              </a:spcAft>
              <a:buFontTx/>
              <a:buChar char="-"/>
              <a:defRPr/>
            </a:pPr>
            <a:r>
              <a:rPr lang="ko-KR" altLang="en-US" sz="2000">
                <a:latin typeface="KoPub돋움체 Medium"/>
                <a:ea typeface="KoPub돋움체 Medium"/>
              </a:rPr>
              <a:t>기대효과로는 그동안 사람들이 청소해온 쓰래기들을 자율주행 로봇이 청소를 진행하므로써 결국은 시간을 다른 창의적인 활동에 사용할 수 있고 그리고 더 나아가 가을과 같이 낙엽이 많은 계절에는 이 로봇을 통해서 정부에서 낙엽청소를 진행하는데 비용을 아끼고 세금의 활용성을 더욱 다양하게 만들 수 있습니다</a:t>
            </a:r>
            <a:r>
              <a:rPr lang="en-US" altLang="ko-KR" sz="2000">
                <a:latin typeface="KoPub돋움체 Medium"/>
                <a:ea typeface="KoPub돋움체 Medium"/>
              </a:rPr>
              <a:t>.</a:t>
            </a:r>
            <a:endParaRPr lang="en-US" altLang="ko-KR" sz="2000">
              <a:latin typeface="KoPub돋움체 Medium"/>
              <a:ea typeface="KoPub돋움체 Medium"/>
            </a:endParaRPr>
          </a:p>
          <a:p>
            <a:pPr marL="180000" indent="-180000">
              <a:spcBef>
                <a:spcPts val="600"/>
              </a:spcBef>
              <a:spcAft>
                <a:spcPts val="600"/>
              </a:spcAft>
              <a:buFontTx/>
              <a:buChar char="-"/>
              <a:defRPr/>
            </a:pPr>
            <a:r>
              <a:rPr lang="ko-KR" altLang="en-US" sz="2000">
                <a:latin typeface="KoPub돋움체 Medium"/>
                <a:ea typeface="KoPub돋움체 Medium"/>
              </a:rPr>
              <a:t>미래에는 자율주행 시대 올것이라는 것은 많은 사람들이 말하고 있고 원하고 있다</a:t>
            </a:r>
            <a:r>
              <a:rPr lang="en-US" altLang="ko-KR" sz="2000">
                <a:latin typeface="KoPub돋움체 Medium"/>
                <a:ea typeface="KoPub돋움체 Medium"/>
              </a:rPr>
              <a:t>.</a:t>
            </a:r>
            <a:r>
              <a:rPr lang="ko-KR" altLang="en-US" sz="2000">
                <a:latin typeface="KoPub돋움체 Medium"/>
                <a:ea typeface="KoPub돋움체 Medium"/>
              </a:rPr>
              <a:t> 나 역시도 그렇게 생각한다</a:t>
            </a:r>
            <a:r>
              <a:rPr lang="en-US" altLang="ko-KR" sz="2000">
                <a:latin typeface="KoPub돋움체 Medium"/>
                <a:ea typeface="KoPub돋움체 Medium"/>
              </a:rPr>
              <a:t>.</a:t>
            </a:r>
            <a:r>
              <a:rPr lang="ko-KR" altLang="en-US" sz="2000">
                <a:latin typeface="KoPub돋움체 Medium"/>
                <a:ea typeface="KoPub돋움체 Medium"/>
              </a:rPr>
              <a:t> 그런데 미래에는 운전은 로봇이 해주는데 그 로봇들이 안전하게 운전을 할 수 있는 도로 환경도 따라와야한다고 생각하기때문에 그 환경을 유지 보수를 해주는 가장 중요한 청소로봇을 제안하게 되었습니다</a:t>
            </a:r>
            <a:r>
              <a:rPr lang="en-US" altLang="ko-KR" sz="2000">
                <a:latin typeface="KoPub돋움체 Medium"/>
                <a:ea typeface="KoPub돋움체 Medium"/>
              </a:rPr>
              <a:t>.</a:t>
            </a:r>
            <a:r>
              <a:rPr lang="ko-KR" altLang="en-US" sz="2000">
                <a:latin typeface="KoPub돋움체 Medium"/>
                <a:ea typeface="KoPub돋움체 Medium"/>
              </a:rPr>
              <a:t> </a:t>
            </a:r>
            <a:endParaRPr lang="ko-KR" altLang="en-US" sz="2000">
              <a:latin typeface="KoPub돋움체 Medium"/>
              <a:ea typeface="KoPub돋움체 Medium"/>
            </a:endParaRPr>
          </a:p>
          <a:p>
            <a:pPr marL="180000" indent="-180000">
              <a:spcBef>
                <a:spcPts val="600"/>
              </a:spcBef>
              <a:spcAft>
                <a:spcPts val="600"/>
              </a:spcAft>
              <a:buFontTx/>
              <a:buChar char="-"/>
              <a:defRPr/>
            </a:pPr>
            <a:endParaRPr lang="en-US" altLang="ko-KR" sz="2000">
              <a:latin typeface="KoPub돋움체 Medium"/>
              <a:ea typeface="KoPub돋움체 Medium"/>
            </a:endParaRPr>
          </a:p>
        </p:txBody>
      </p:sp>
      <p:grpSp>
        <p:nvGrpSpPr>
          <p:cNvPr id="24" name="그룹 23"/>
          <p:cNvGrpSpPr/>
          <p:nvPr/>
        </p:nvGrpSpPr>
        <p:grpSpPr>
          <a:xfrm rot="0">
            <a:off x="9331942" y="6283513"/>
            <a:ext cx="2743200" cy="467259"/>
            <a:chOff x="9331942" y="6283513"/>
            <a:chExt cx="2743200" cy="467259"/>
          </a:xfrm>
        </p:grpSpPr>
        <p:sp>
          <p:nvSpPr>
            <p:cNvPr id="26" name="슬라이드 번호 개체 틀 6"/>
            <p:cNvSpPr txBox="1"/>
            <p:nvPr/>
          </p:nvSpPr>
          <p:spPr>
            <a:xfrm>
              <a:off x="9331942" y="633458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anchor="ctr"/>
            <a:lstStyle>
              <a:defPPr>
                <a:defRPr lang="en-US"/>
              </a:defPPr>
              <a:lvl1pPr marL="0" algn="r" defTabSz="914400" rtl="0" eaLnBrk="1" latinLnBrk="0" hangingPunct="1">
                <a:defRPr sz="11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돋움체 Bold"/>
                  <a:ea typeface="KoPubWorld돋움체 Bold"/>
                  <a:cs typeface="KoPubWorld돋움체 Bold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/>
                <a:t>XX</a:t>
              </a:r>
              <a:endParaRPr lang="ko-KR" altLang="en-US"/>
            </a:p>
          </p:txBody>
        </p:sp>
        <p:pic>
          <p:nvPicPr>
            <p:cNvPr id="27" name="_x173491720" descr="EMB0000231c2d69"/>
            <p:cNvPicPr>
              <a:picLocks noChangeAspect="1" noChangeArrowheads="1"/>
            </p:cNvPicPr>
            <p:nvPr/>
          </p:nvPicPr>
          <p:blipFill rotWithShape="1">
            <a:blip r:embed="rId3"/>
            <a:srcRect/>
            <a:stretch>
              <a:fillRect/>
            </a:stretch>
          </p:blipFill>
          <p:spPr>
            <a:xfrm>
              <a:off x="9893455" y="6283513"/>
              <a:ext cx="1702616" cy="467259"/>
            </a:xfrm>
            <a:prstGeom prst="rect">
              <a:avLst/>
            </a:prstGeom>
            <a:noFill/>
          </p:spPr>
        </p:pic>
      </p:grpSp>
      <p:pic>
        <p:nvPicPr>
          <p:cNvPr id="28" name=""/>
          <p:cNvPicPr>
            <a:picLocks noChangeAspect="1"/>
          </p:cNvPicPr>
          <p:nvPr/>
        </p:nvPicPr>
        <p:blipFill rotWithShape="1">
          <a:blip r:embed="rId4"/>
          <a:srcRect r="2130"/>
          <a:stretch>
            <a:fillRect/>
          </a:stretch>
        </p:blipFill>
        <p:spPr>
          <a:xfrm>
            <a:off x="409350" y="4427739"/>
            <a:ext cx="4872257" cy="2209647"/>
          </a:xfrm>
          <a:prstGeom prst="rect">
            <a:avLst/>
          </a:prstGeom>
        </p:spPr>
      </p:pic>
      <p:pic>
        <p:nvPicPr>
          <p:cNvPr id="29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201457" y="4411003"/>
            <a:ext cx="5356125" cy="224364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3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691</ep:Words>
  <ep:PresentationFormat>와이드스크린</ep:PresentationFormat>
  <ep:Paragraphs>57</ep:Paragraphs>
  <ep:Slides>11</ep:Slides>
  <ep:Notes>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ep:HeadingPairs>
  <ep:TitlesOfParts>
    <vt:vector size="12" baseType="lpstr">
      <vt:lpstr>HDOfficeLightV0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2022-04-23T08:26:09.000</dcterms:created>
  <dc:creator>조 은형</dc:creator>
  <cp:lastModifiedBy>손건희</cp:lastModifiedBy>
  <dcterms:modified xsi:type="dcterms:W3CDTF">2023-10-29T08:33:00.730</dcterms:modified>
  <cp:revision>372</cp:revision>
  <dc:title>PowerPoint 프레젠테이션</dc:title>
  <cp:version/>
</cp:coreProperties>
</file>